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6"/>
  </p:notesMasterIdLst>
  <p:sldIdLst>
    <p:sldId id="431" r:id="rId2"/>
    <p:sldId id="373" r:id="rId3"/>
    <p:sldId id="339" r:id="rId4"/>
    <p:sldId id="288" r:id="rId5"/>
    <p:sldId id="374" r:id="rId6"/>
    <p:sldId id="410" r:id="rId7"/>
    <p:sldId id="289" r:id="rId8"/>
    <p:sldId id="369" r:id="rId9"/>
    <p:sldId id="346" r:id="rId10"/>
    <p:sldId id="356" r:id="rId11"/>
    <p:sldId id="348" r:id="rId12"/>
    <p:sldId id="366" r:id="rId13"/>
    <p:sldId id="412" r:id="rId14"/>
    <p:sldId id="382" r:id="rId15"/>
    <p:sldId id="397" r:id="rId16"/>
    <p:sldId id="398" r:id="rId17"/>
    <p:sldId id="413" r:id="rId18"/>
    <p:sldId id="450" r:id="rId19"/>
    <p:sldId id="376" r:id="rId20"/>
    <p:sldId id="453" r:id="rId21"/>
    <p:sldId id="454" r:id="rId22"/>
    <p:sldId id="379" r:id="rId23"/>
    <p:sldId id="419" r:id="rId24"/>
    <p:sldId id="420" r:id="rId25"/>
    <p:sldId id="437" r:id="rId26"/>
    <p:sldId id="438" r:id="rId27"/>
    <p:sldId id="439" r:id="rId28"/>
    <p:sldId id="440" r:id="rId29"/>
    <p:sldId id="441" r:id="rId30"/>
    <p:sldId id="385" r:id="rId31"/>
    <p:sldId id="443" r:id="rId32"/>
    <p:sldId id="444" r:id="rId33"/>
    <p:sldId id="433" r:id="rId34"/>
    <p:sldId id="434" r:id="rId35"/>
    <p:sldId id="435" r:id="rId36"/>
    <p:sldId id="436" r:id="rId37"/>
    <p:sldId id="387" r:id="rId38"/>
    <p:sldId id="424" r:id="rId39"/>
    <p:sldId id="425" r:id="rId40"/>
    <p:sldId id="426" r:id="rId41"/>
    <p:sldId id="452" r:id="rId42"/>
    <p:sldId id="388" r:id="rId43"/>
    <p:sldId id="390" r:id="rId44"/>
    <p:sldId id="429" r:id="rId45"/>
    <p:sldId id="449" r:id="rId46"/>
    <p:sldId id="447" r:id="rId47"/>
    <p:sldId id="448" r:id="rId48"/>
    <p:sldId id="422" r:id="rId49"/>
    <p:sldId id="432" r:id="rId50"/>
    <p:sldId id="451" r:id="rId51"/>
    <p:sldId id="455" r:id="rId52"/>
    <p:sldId id="395" r:id="rId53"/>
    <p:sldId id="396" r:id="rId54"/>
    <p:sldId id="404" r:id="rId55"/>
  </p:sldIdLst>
  <p:sldSz cx="9144000" cy="6858000" type="screen4x3"/>
  <p:notesSz cx="6797675"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6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65" autoAdjust="0"/>
    <p:restoredTop sz="94660"/>
  </p:normalViewPr>
  <p:slideViewPr>
    <p:cSldViewPr>
      <p:cViewPr>
        <p:scale>
          <a:sx n="66" d="100"/>
          <a:sy n="66" d="100"/>
        </p:scale>
        <p:origin x="-564" y="-78"/>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oleObject" Target="file:///\\dc-unm01\Secretaria%20Academica\DEAT\RUNCOB\Base%20oferta%2028_10_2014\BASE%20RUNCOB%202012_26%20Octubre%202014-%20KIK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lang val="es-AR"/>
  <c:chart>
    <c:autoTitleDeleted val="1"/>
    <c:plotArea>
      <c:layout>
        <c:manualLayout>
          <c:layoutTarget val="inner"/>
          <c:xMode val="edge"/>
          <c:yMode val="edge"/>
          <c:x val="1.7133956386292833E-2"/>
          <c:y val="0.23191022732327951"/>
          <c:w val="0.96573208722741433"/>
          <c:h val="0.6653638951910672"/>
        </c:manualLayout>
      </c:layout>
      <c:barChart>
        <c:barDir val="col"/>
        <c:grouping val="clustered"/>
        <c:ser>
          <c:idx val="0"/>
          <c:order val="0"/>
          <c:tx>
            <c:strRef>
              <c:f>Hoja1!$B$1</c:f>
              <c:strCache>
                <c:ptCount val="1"/>
                <c:pt idx="0">
                  <c:v>RUNCOB</c:v>
                </c:pt>
              </c:strCache>
            </c:strRef>
          </c:tx>
          <c:spPr>
            <a:ln w="38100">
              <a:solidFill>
                <a:srgbClr val="002060"/>
              </a:solidFill>
            </a:ln>
          </c:spPr>
          <c:dLbls>
            <c:showVal val="1"/>
          </c:dLbls>
          <c:cat>
            <c:strRef>
              <c:f>Hoja1!$A$2:$A$5</c:f>
              <c:strCache>
                <c:ptCount val="4"/>
                <c:pt idx="0">
                  <c:v>Títulos</c:v>
                </c:pt>
                <c:pt idx="1">
                  <c:v>Estudiantes</c:v>
                </c:pt>
                <c:pt idx="2">
                  <c:v>Nuevos Inscriptos</c:v>
                </c:pt>
                <c:pt idx="3">
                  <c:v>Egresados</c:v>
                </c:pt>
              </c:strCache>
            </c:strRef>
          </c:cat>
          <c:val>
            <c:numRef>
              <c:f>Hoja1!$B$2:$B$5</c:f>
              <c:numCache>
                <c:formatCode>0%</c:formatCode>
                <c:ptCount val="4"/>
                <c:pt idx="0">
                  <c:v>0.27461486939048907</c:v>
                </c:pt>
                <c:pt idx="1">
                  <c:v>0.21670855719786941</c:v>
                </c:pt>
                <c:pt idx="2">
                  <c:v>0.29688917312172497</c:v>
                </c:pt>
                <c:pt idx="3">
                  <c:v>0.15021976164314091</c:v>
                </c:pt>
              </c:numCache>
            </c:numRef>
          </c:val>
        </c:ser>
        <c:ser>
          <c:idx val="1"/>
          <c:order val="1"/>
          <c:tx>
            <c:strRef>
              <c:f>Hoja1!$C$1</c:f>
              <c:strCache>
                <c:ptCount val="1"/>
                <c:pt idx="0">
                  <c:v>UBA </c:v>
                </c:pt>
              </c:strCache>
            </c:strRef>
          </c:tx>
          <c:dLbls>
            <c:showVal val="1"/>
          </c:dLbls>
          <c:cat>
            <c:strRef>
              <c:f>Hoja1!$A$2:$A$5</c:f>
              <c:strCache>
                <c:ptCount val="4"/>
                <c:pt idx="0">
                  <c:v>Títulos</c:v>
                </c:pt>
                <c:pt idx="1">
                  <c:v>Estudiantes</c:v>
                </c:pt>
                <c:pt idx="2">
                  <c:v>Nuevos Inscriptos</c:v>
                </c:pt>
                <c:pt idx="3">
                  <c:v>Egresados</c:v>
                </c:pt>
              </c:strCache>
            </c:strRef>
          </c:cat>
          <c:val>
            <c:numRef>
              <c:f>Hoja1!$C$2:$C$5</c:f>
              <c:numCache>
                <c:formatCode>0%</c:formatCode>
                <c:ptCount val="4"/>
                <c:pt idx="0">
                  <c:v>9.3101138647019438E-2</c:v>
                </c:pt>
                <c:pt idx="1">
                  <c:v>0.4732299328982868</c:v>
                </c:pt>
                <c:pt idx="2">
                  <c:v>0.35684127408818905</c:v>
                </c:pt>
                <c:pt idx="3">
                  <c:v>0.3523793424055448</c:v>
                </c:pt>
              </c:numCache>
            </c:numRef>
          </c:val>
        </c:ser>
        <c:ser>
          <c:idx val="2"/>
          <c:order val="2"/>
          <c:tx>
            <c:strRef>
              <c:f>Hoja1!$D$1</c:f>
              <c:strCache>
                <c:ptCount val="1"/>
                <c:pt idx="0">
                  <c:v>Resto entre las Universidades Nacionales </c:v>
                </c:pt>
              </c:strCache>
            </c:strRef>
          </c:tx>
          <c:dLbls>
            <c:showVal val="1"/>
          </c:dLbls>
          <c:cat>
            <c:strRef>
              <c:f>Hoja1!$A$2:$A$5</c:f>
              <c:strCache>
                <c:ptCount val="4"/>
                <c:pt idx="0">
                  <c:v>Títulos</c:v>
                </c:pt>
                <c:pt idx="1">
                  <c:v>Estudiantes</c:v>
                </c:pt>
                <c:pt idx="2">
                  <c:v>Nuevos Inscriptos</c:v>
                </c:pt>
                <c:pt idx="3">
                  <c:v>Egresados</c:v>
                </c:pt>
              </c:strCache>
            </c:strRef>
          </c:cat>
          <c:val>
            <c:numRef>
              <c:f>Hoja1!$D$2:$D$5</c:f>
              <c:numCache>
                <c:formatCode>0%</c:formatCode>
                <c:ptCount val="4"/>
                <c:pt idx="0">
                  <c:v>0.05</c:v>
                </c:pt>
                <c:pt idx="1">
                  <c:v>6.0000000000000005E-2</c:v>
                </c:pt>
                <c:pt idx="2">
                  <c:v>6.0000000000000005E-2</c:v>
                </c:pt>
                <c:pt idx="3">
                  <c:v>0.05</c:v>
                </c:pt>
              </c:numCache>
            </c:numRef>
          </c:val>
        </c:ser>
        <c:ser>
          <c:idx val="3"/>
          <c:order val="3"/>
          <c:tx>
            <c:strRef>
              <c:f>Hoja1!$E$1</c:f>
              <c:strCache>
                <c:ptCount val="1"/>
                <c:pt idx="0">
                  <c:v>Universidades Privadas</c:v>
                </c:pt>
              </c:strCache>
            </c:strRef>
          </c:tx>
          <c:dLbls>
            <c:showVal val="1"/>
          </c:dLbls>
          <c:cat>
            <c:strRef>
              <c:f>Hoja1!$A$2:$A$5</c:f>
              <c:strCache>
                <c:ptCount val="4"/>
                <c:pt idx="0">
                  <c:v>Títulos</c:v>
                </c:pt>
                <c:pt idx="1">
                  <c:v>Estudiantes</c:v>
                </c:pt>
                <c:pt idx="2">
                  <c:v>Nuevos Inscriptos</c:v>
                </c:pt>
                <c:pt idx="3">
                  <c:v>Egresados</c:v>
                </c:pt>
              </c:strCache>
            </c:strRef>
          </c:cat>
          <c:val>
            <c:numRef>
              <c:f>Hoja1!$E$2:$E$5</c:f>
              <c:numCache>
                <c:formatCode>0%</c:formatCode>
                <c:ptCount val="4"/>
                <c:pt idx="0">
                  <c:v>0.57669122572002685</c:v>
                </c:pt>
                <c:pt idx="1">
                  <c:v>0.24586811400373559</c:v>
                </c:pt>
                <c:pt idx="2">
                  <c:v>0.28804025084997942</c:v>
                </c:pt>
                <c:pt idx="3">
                  <c:v>0.45063815400219759</c:v>
                </c:pt>
              </c:numCache>
            </c:numRef>
          </c:val>
        </c:ser>
        <c:dLbls>
          <c:showVal val="1"/>
        </c:dLbls>
        <c:overlap val="-25"/>
        <c:axId val="81061760"/>
        <c:axId val="81063296"/>
      </c:barChart>
      <c:catAx>
        <c:axId val="81061760"/>
        <c:scaling>
          <c:orientation val="minMax"/>
        </c:scaling>
        <c:axPos val="b"/>
        <c:majorTickMark val="none"/>
        <c:tickLblPos val="nextTo"/>
        <c:crossAx val="81063296"/>
        <c:crosses val="autoZero"/>
        <c:auto val="1"/>
        <c:lblAlgn val="ctr"/>
        <c:lblOffset val="100"/>
      </c:catAx>
      <c:valAx>
        <c:axId val="81063296"/>
        <c:scaling>
          <c:orientation val="minMax"/>
        </c:scaling>
        <c:delete val="1"/>
        <c:axPos val="l"/>
        <c:numFmt formatCode="0%" sourceLinked="1"/>
        <c:tickLblPos val="nextTo"/>
        <c:crossAx val="81061760"/>
        <c:crosses val="autoZero"/>
        <c:crossBetween val="between"/>
      </c:valAx>
    </c:plotArea>
    <c:legend>
      <c:legendPos val="t"/>
      <c:layout>
        <c:manualLayout>
          <c:xMode val="edge"/>
          <c:yMode val="edge"/>
          <c:x val="0.10535322687467806"/>
          <c:y val="0"/>
          <c:w val="0.80331223783942896"/>
          <c:h val="0.23473508608034171"/>
        </c:manualLayout>
      </c:layout>
    </c:legend>
    <c:plotVisOnly val="1"/>
    <c:dispBlanksAs val="gap"/>
  </c:chart>
  <c:txPr>
    <a:bodyPr/>
    <a:lstStyle/>
    <a:p>
      <a:pPr>
        <a:defRPr sz="1800"/>
      </a:pPr>
      <a:endParaRPr lang="es-A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AR"/>
  <c:chart>
    <c:autoTitleDeleted val="1"/>
    <c:plotArea>
      <c:layout/>
      <c:barChart>
        <c:barDir val="col"/>
        <c:grouping val="clustered"/>
        <c:ser>
          <c:idx val="0"/>
          <c:order val="0"/>
          <c:tx>
            <c:strRef>
              <c:f>Hoja1!$B$1</c:f>
              <c:strCache>
                <c:ptCount val="1"/>
                <c:pt idx="0">
                  <c:v>RUNCOB</c:v>
                </c:pt>
              </c:strCache>
            </c:strRef>
          </c:tx>
          <c:dLbls>
            <c:showVal val="1"/>
          </c:dLbls>
          <c:cat>
            <c:strRef>
              <c:f>Hoja1!$A$2:$A$5</c:f>
              <c:strCache>
                <c:ptCount val="4"/>
                <c:pt idx="0">
                  <c:v>Títulos</c:v>
                </c:pt>
                <c:pt idx="1">
                  <c:v>Estudiantes</c:v>
                </c:pt>
                <c:pt idx="2">
                  <c:v>Nuevos Inscriptos</c:v>
                </c:pt>
                <c:pt idx="3">
                  <c:v>Egresados</c:v>
                </c:pt>
              </c:strCache>
            </c:strRef>
          </c:cat>
          <c:val>
            <c:numRef>
              <c:f>Hoja1!$B$2:$B$5</c:f>
              <c:numCache>
                <c:formatCode>0%</c:formatCode>
                <c:ptCount val="4"/>
                <c:pt idx="0">
                  <c:v>0.64873417721519011</c:v>
                </c:pt>
                <c:pt idx="1">
                  <c:v>0.28736161568288721</c:v>
                </c:pt>
                <c:pt idx="2">
                  <c:v>0.41700274977085255</c:v>
                </c:pt>
                <c:pt idx="3">
                  <c:v>0.27344411108546818</c:v>
                </c:pt>
              </c:numCache>
            </c:numRef>
          </c:val>
        </c:ser>
        <c:ser>
          <c:idx val="1"/>
          <c:order val="1"/>
          <c:tx>
            <c:strRef>
              <c:f>Hoja1!$C$1</c:f>
              <c:strCache>
                <c:ptCount val="1"/>
                <c:pt idx="0">
                  <c:v>UBA </c:v>
                </c:pt>
              </c:strCache>
            </c:strRef>
          </c:tx>
          <c:dLbls>
            <c:showVal val="1"/>
          </c:dLbls>
          <c:cat>
            <c:strRef>
              <c:f>Hoja1!$A$2:$A$5</c:f>
              <c:strCache>
                <c:ptCount val="4"/>
                <c:pt idx="0">
                  <c:v>Títulos</c:v>
                </c:pt>
                <c:pt idx="1">
                  <c:v>Estudiantes</c:v>
                </c:pt>
                <c:pt idx="2">
                  <c:v>Nuevos Inscriptos</c:v>
                </c:pt>
                <c:pt idx="3">
                  <c:v>Egresados</c:v>
                </c:pt>
              </c:strCache>
            </c:strRef>
          </c:cat>
          <c:val>
            <c:numRef>
              <c:f>Hoja1!$C$2:$C$5</c:f>
              <c:numCache>
                <c:formatCode>0%</c:formatCode>
                <c:ptCount val="4"/>
                <c:pt idx="0">
                  <c:v>0.21993670886075953</c:v>
                </c:pt>
                <c:pt idx="1">
                  <c:v>0.62751614364258668</c:v>
                </c:pt>
                <c:pt idx="2">
                  <c:v>0.50120989917506864</c:v>
                </c:pt>
                <c:pt idx="3">
                  <c:v>0.64143395645818935</c:v>
                </c:pt>
              </c:numCache>
            </c:numRef>
          </c:val>
        </c:ser>
        <c:ser>
          <c:idx val="2"/>
          <c:order val="2"/>
          <c:tx>
            <c:strRef>
              <c:f>Hoja1!$D$1</c:f>
              <c:strCache>
                <c:ptCount val="1"/>
                <c:pt idx="0">
                  <c:v>Resto entre las universidades nacionales </c:v>
                </c:pt>
              </c:strCache>
            </c:strRef>
          </c:tx>
          <c:dLbls>
            <c:showVal val="1"/>
          </c:dLbls>
          <c:cat>
            <c:strRef>
              <c:f>Hoja1!$A$2:$A$5</c:f>
              <c:strCache>
                <c:ptCount val="4"/>
                <c:pt idx="0">
                  <c:v>Títulos</c:v>
                </c:pt>
                <c:pt idx="1">
                  <c:v>Estudiantes</c:v>
                </c:pt>
                <c:pt idx="2">
                  <c:v>Nuevos Inscriptos</c:v>
                </c:pt>
                <c:pt idx="3">
                  <c:v>Egresados</c:v>
                </c:pt>
              </c:strCache>
            </c:strRef>
          </c:cat>
          <c:val>
            <c:numRef>
              <c:f>Hoja1!$D$2:$D$5</c:f>
              <c:numCache>
                <c:formatCode>0%</c:formatCode>
                <c:ptCount val="4"/>
                <c:pt idx="0">
                  <c:v>0.13</c:v>
                </c:pt>
                <c:pt idx="1">
                  <c:v>8.0000000000000016E-2</c:v>
                </c:pt>
                <c:pt idx="2">
                  <c:v>8.0000000000000016E-2</c:v>
                </c:pt>
                <c:pt idx="3">
                  <c:v>9.0000000000000011E-2</c:v>
                </c:pt>
              </c:numCache>
            </c:numRef>
          </c:val>
        </c:ser>
        <c:dLbls>
          <c:showVal val="1"/>
        </c:dLbls>
        <c:overlap val="-25"/>
        <c:axId val="81123200"/>
        <c:axId val="81124736"/>
      </c:barChart>
      <c:catAx>
        <c:axId val="81123200"/>
        <c:scaling>
          <c:orientation val="minMax"/>
        </c:scaling>
        <c:axPos val="b"/>
        <c:majorTickMark val="none"/>
        <c:tickLblPos val="nextTo"/>
        <c:crossAx val="81124736"/>
        <c:crosses val="autoZero"/>
        <c:auto val="1"/>
        <c:lblAlgn val="ctr"/>
        <c:lblOffset val="100"/>
      </c:catAx>
      <c:valAx>
        <c:axId val="81124736"/>
        <c:scaling>
          <c:orientation val="minMax"/>
        </c:scaling>
        <c:delete val="1"/>
        <c:axPos val="l"/>
        <c:numFmt formatCode="0%" sourceLinked="1"/>
        <c:tickLblPos val="nextTo"/>
        <c:crossAx val="81123200"/>
        <c:crosses val="autoZero"/>
        <c:crossBetween val="between"/>
      </c:valAx>
    </c:plotArea>
    <c:legend>
      <c:legendPos val="t"/>
      <c:layout/>
    </c:legend>
    <c:plotVisOnly val="1"/>
    <c:dispBlanksAs val="gap"/>
  </c:chart>
  <c:txPr>
    <a:bodyPr/>
    <a:lstStyle/>
    <a:p>
      <a:pPr>
        <a:defRPr sz="1800"/>
      </a:pPr>
      <a:endParaRPr lang="es-A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AR"/>
  <c:chart>
    <c:autoTitleDeleted val="1"/>
    <c:plotArea>
      <c:layout>
        <c:manualLayout>
          <c:layoutTarget val="inner"/>
          <c:xMode val="edge"/>
          <c:yMode val="edge"/>
          <c:x val="1.5576323987538939E-2"/>
          <c:y val="3.7850438186752086E-2"/>
          <c:w val="0.96573208722741433"/>
          <c:h val="0.80407046576805019"/>
        </c:manualLayout>
      </c:layout>
      <c:barChart>
        <c:barDir val="col"/>
        <c:grouping val="clustered"/>
        <c:ser>
          <c:idx val="0"/>
          <c:order val="0"/>
          <c:tx>
            <c:strRef>
              <c:f>Hoja1!$B$1</c:f>
              <c:strCache>
                <c:ptCount val="1"/>
                <c:pt idx="0">
                  <c:v>Carreras</c:v>
                </c:pt>
              </c:strCache>
            </c:strRef>
          </c:tx>
          <c:spPr>
            <a:ln>
              <a:solidFill>
                <a:srgbClr val="002060"/>
              </a:solidFill>
            </a:ln>
          </c:spPr>
          <c:dLbls>
            <c:txPr>
              <a:bodyPr/>
              <a:lstStyle/>
              <a:p>
                <a:pPr>
                  <a:defRPr sz="1600" b="1"/>
                </a:pPr>
                <a:endParaRPr lang="es-AR"/>
              </a:p>
            </c:txPr>
            <c:showVal val="1"/>
          </c:dLbls>
          <c:cat>
            <c:strRef>
              <c:f>Hoja1!$A$2:$A$6</c:f>
              <c:strCache>
                <c:ptCount val="5"/>
                <c:pt idx="0">
                  <c:v>Ciencias Aplicadas</c:v>
                </c:pt>
                <c:pt idx="1">
                  <c:v>Ciencias Básicas</c:v>
                </c:pt>
                <c:pt idx="2">
                  <c:v>Ciencias de la Salud</c:v>
                </c:pt>
                <c:pt idx="3">
                  <c:v>Ciencias Humanas</c:v>
                </c:pt>
                <c:pt idx="4">
                  <c:v>Ciencias Sociales</c:v>
                </c:pt>
              </c:strCache>
            </c:strRef>
          </c:cat>
          <c:val>
            <c:numRef>
              <c:f>Hoja1!$B$2:$B$6</c:f>
              <c:numCache>
                <c:formatCode>0%</c:formatCode>
                <c:ptCount val="5"/>
                <c:pt idx="0">
                  <c:v>0.24000000000000002</c:v>
                </c:pt>
                <c:pt idx="1">
                  <c:v>4.0000000000000008E-2</c:v>
                </c:pt>
                <c:pt idx="2">
                  <c:v>9.0000000000000011E-2</c:v>
                </c:pt>
                <c:pt idx="3">
                  <c:v>0.25</c:v>
                </c:pt>
                <c:pt idx="4">
                  <c:v>0.39000000000000007</c:v>
                </c:pt>
              </c:numCache>
            </c:numRef>
          </c:val>
        </c:ser>
        <c:ser>
          <c:idx val="1"/>
          <c:order val="1"/>
          <c:tx>
            <c:strRef>
              <c:f>Hoja1!$C$1</c:f>
              <c:strCache>
                <c:ptCount val="1"/>
                <c:pt idx="0">
                  <c:v>Estudiantes</c:v>
                </c:pt>
              </c:strCache>
            </c:strRef>
          </c:tx>
          <c:dLbls>
            <c:txPr>
              <a:bodyPr/>
              <a:lstStyle/>
              <a:p>
                <a:pPr>
                  <a:defRPr sz="1600" b="1"/>
                </a:pPr>
                <a:endParaRPr lang="es-AR"/>
              </a:p>
            </c:txPr>
            <c:showVal val="1"/>
          </c:dLbls>
          <c:cat>
            <c:strRef>
              <c:f>Hoja1!$A$2:$A$6</c:f>
              <c:strCache>
                <c:ptCount val="5"/>
                <c:pt idx="0">
                  <c:v>Ciencias Aplicadas</c:v>
                </c:pt>
                <c:pt idx="1">
                  <c:v>Ciencias Básicas</c:v>
                </c:pt>
                <c:pt idx="2">
                  <c:v>Ciencias de la Salud</c:v>
                </c:pt>
                <c:pt idx="3">
                  <c:v>Ciencias Humanas</c:v>
                </c:pt>
                <c:pt idx="4">
                  <c:v>Ciencias Sociales</c:v>
                </c:pt>
              </c:strCache>
            </c:strRef>
          </c:cat>
          <c:val>
            <c:numRef>
              <c:f>Hoja1!$C$2:$C$6</c:f>
              <c:numCache>
                <c:formatCode>0%</c:formatCode>
                <c:ptCount val="5"/>
                <c:pt idx="0">
                  <c:v>0.17</c:v>
                </c:pt>
                <c:pt idx="1">
                  <c:v>1.0000000000000002E-2</c:v>
                </c:pt>
                <c:pt idx="2">
                  <c:v>7.0000000000000021E-2</c:v>
                </c:pt>
                <c:pt idx="3">
                  <c:v>0.15000000000000002</c:v>
                </c:pt>
                <c:pt idx="4">
                  <c:v>0.60000000000000009</c:v>
                </c:pt>
              </c:numCache>
            </c:numRef>
          </c:val>
        </c:ser>
        <c:ser>
          <c:idx val="2"/>
          <c:order val="2"/>
          <c:tx>
            <c:strRef>
              <c:f>Hoja1!$D$1</c:f>
              <c:strCache>
                <c:ptCount val="1"/>
                <c:pt idx="0">
                  <c:v>Egresados</c:v>
                </c:pt>
              </c:strCache>
            </c:strRef>
          </c:tx>
          <c:dLbls>
            <c:txPr>
              <a:bodyPr/>
              <a:lstStyle/>
              <a:p>
                <a:pPr>
                  <a:defRPr sz="1600" b="1"/>
                </a:pPr>
                <a:endParaRPr lang="es-AR"/>
              </a:p>
            </c:txPr>
            <c:showVal val="1"/>
          </c:dLbls>
          <c:cat>
            <c:strRef>
              <c:f>Hoja1!$A$2:$A$6</c:f>
              <c:strCache>
                <c:ptCount val="5"/>
                <c:pt idx="0">
                  <c:v>Ciencias Aplicadas</c:v>
                </c:pt>
                <c:pt idx="1">
                  <c:v>Ciencias Básicas</c:v>
                </c:pt>
                <c:pt idx="2">
                  <c:v>Ciencias de la Salud</c:v>
                </c:pt>
                <c:pt idx="3">
                  <c:v>Ciencias Humanas</c:v>
                </c:pt>
                <c:pt idx="4">
                  <c:v>Ciencias Sociales</c:v>
                </c:pt>
              </c:strCache>
            </c:strRef>
          </c:cat>
          <c:val>
            <c:numRef>
              <c:f>Hoja1!$D$2:$D$6</c:f>
              <c:numCache>
                <c:formatCode>0%</c:formatCode>
                <c:ptCount val="5"/>
                <c:pt idx="0">
                  <c:v>0.11</c:v>
                </c:pt>
                <c:pt idx="1">
                  <c:v>0</c:v>
                </c:pt>
                <c:pt idx="2">
                  <c:v>9.0000000000000011E-2</c:v>
                </c:pt>
                <c:pt idx="3">
                  <c:v>0.12000000000000001</c:v>
                </c:pt>
                <c:pt idx="4">
                  <c:v>0.68</c:v>
                </c:pt>
              </c:numCache>
            </c:numRef>
          </c:val>
        </c:ser>
        <c:dLbls>
          <c:showVal val="1"/>
        </c:dLbls>
        <c:overlap val="-25"/>
        <c:axId val="33240192"/>
        <c:axId val="33241728"/>
      </c:barChart>
      <c:catAx>
        <c:axId val="33240192"/>
        <c:scaling>
          <c:orientation val="minMax"/>
        </c:scaling>
        <c:axPos val="b"/>
        <c:majorTickMark val="none"/>
        <c:tickLblPos val="nextTo"/>
        <c:crossAx val="33241728"/>
        <c:crosses val="autoZero"/>
        <c:auto val="1"/>
        <c:lblAlgn val="ctr"/>
        <c:lblOffset val="100"/>
      </c:catAx>
      <c:valAx>
        <c:axId val="33241728"/>
        <c:scaling>
          <c:orientation val="minMax"/>
        </c:scaling>
        <c:delete val="1"/>
        <c:axPos val="l"/>
        <c:numFmt formatCode="0%" sourceLinked="1"/>
        <c:tickLblPos val="nextTo"/>
        <c:crossAx val="33240192"/>
        <c:crosses val="autoZero"/>
        <c:crossBetween val="between"/>
      </c:valAx>
    </c:plotArea>
    <c:legend>
      <c:legendPos val="t"/>
      <c:layout>
        <c:manualLayout>
          <c:xMode val="edge"/>
          <c:yMode val="edge"/>
          <c:x val="0.24751980768759052"/>
          <c:y val="8.7570621468926552E-2"/>
          <c:w val="0.50184499717909103"/>
          <c:h val="7.1748743271497842E-2"/>
        </c:manualLayout>
      </c:layout>
    </c:legend>
    <c:plotVisOnly val="1"/>
    <c:dispBlanksAs val="gap"/>
  </c:chart>
  <c:txPr>
    <a:bodyPr/>
    <a:lstStyle/>
    <a:p>
      <a:pPr>
        <a:defRPr sz="1800"/>
      </a:pPr>
      <a:endParaRPr lang="es-A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AR"/>
  <c:chart>
    <c:autoTitleDeleted val="1"/>
    <c:plotArea>
      <c:layout/>
      <c:barChart>
        <c:barDir val="col"/>
        <c:grouping val="clustered"/>
        <c:ser>
          <c:idx val="0"/>
          <c:order val="0"/>
          <c:tx>
            <c:strRef>
              <c:f>Hoja1!$B$1</c:f>
              <c:strCache>
                <c:ptCount val="1"/>
                <c:pt idx="0">
                  <c:v>Ciencias Aplicadas</c:v>
                </c:pt>
              </c:strCache>
            </c:strRef>
          </c:tx>
          <c:spPr>
            <a:ln w="28575">
              <a:solidFill>
                <a:srgbClr val="002060"/>
              </a:solidFill>
            </a:ln>
          </c:spPr>
          <c:dLbls>
            <c:txPr>
              <a:bodyPr/>
              <a:lstStyle/>
              <a:p>
                <a:pPr>
                  <a:defRPr sz="1400" b="1"/>
                </a:pPr>
                <a:endParaRPr lang="es-AR"/>
              </a:p>
            </c:txPr>
            <c:showVal val="1"/>
          </c:dLbls>
          <c:cat>
            <c:strRef>
              <c:f>Hoja1!$A$2:$A$5</c:f>
              <c:strCache>
                <c:ptCount val="4"/>
                <c:pt idx="0">
                  <c:v>Noroeste 1</c:v>
                </c:pt>
                <c:pt idx="1">
                  <c:v>Noroeste 2</c:v>
                </c:pt>
                <c:pt idx="2">
                  <c:v>Oeste</c:v>
                </c:pt>
                <c:pt idx="3">
                  <c:v>Sur</c:v>
                </c:pt>
              </c:strCache>
            </c:strRef>
          </c:cat>
          <c:val>
            <c:numRef>
              <c:f>Hoja1!$B$2:$B$5</c:f>
              <c:numCache>
                <c:formatCode>0.0%</c:formatCode>
                <c:ptCount val="4"/>
                <c:pt idx="0">
                  <c:v>0.16666666666666666</c:v>
                </c:pt>
                <c:pt idx="1">
                  <c:v>0.23076923076923084</c:v>
                </c:pt>
                <c:pt idx="2">
                  <c:v>0.2</c:v>
                </c:pt>
                <c:pt idx="3">
                  <c:v>0.27941176470588241</c:v>
                </c:pt>
              </c:numCache>
            </c:numRef>
          </c:val>
        </c:ser>
        <c:ser>
          <c:idx val="1"/>
          <c:order val="1"/>
          <c:tx>
            <c:strRef>
              <c:f>Hoja1!$C$1</c:f>
              <c:strCache>
                <c:ptCount val="1"/>
                <c:pt idx="0">
                  <c:v>Ciencias Básicas</c:v>
                </c:pt>
              </c:strCache>
            </c:strRef>
          </c:tx>
          <c:dLbls>
            <c:txPr>
              <a:bodyPr/>
              <a:lstStyle/>
              <a:p>
                <a:pPr>
                  <a:defRPr sz="1400" b="1"/>
                </a:pPr>
                <a:endParaRPr lang="es-AR"/>
              </a:p>
            </c:txPr>
            <c:showVal val="1"/>
          </c:dLbls>
          <c:cat>
            <c:strRef>
              <c:f>Hoja1!$A$2:$A$5</c:f>
              <c:strCache>
                <c:ptCount val="4"/>
                <c:pt idx="0">
                  <c:v>Noroeste 1</c:v>
                </c:pt>
                <c:pt idx="1">
                  <c:v>Noroeste 2</c:v>
                </c:pt>
                <c:pt idx="2">
                  <c:v>Oeste</c:v>
                </c:pt>
                <c:pt idx="3">
                  <c:v>Sur</c:v>
                </c:pt>
              </c:strCache>
            </c:strRef>
          </c:cat>
          <c:val>
            <c:numRef>
              <c:f>Hoja1!$C$2:$C$5</c:f>
              <c:numCache>
                <c:formatCode>0.0%</c:formatCode>
                <c:ptCount val="4"/>
                <c:pt idx="0">
                  <c:v>8.3333333333333343E-2</c:v>
                </c:pt>
                <c:pt idx="1">
                  <c:v>2.8846153846153848E-2</c:v>
                </c:pt>
                <c:pt idx="2">
                  <c:v>0.05</c:v>
                </c:pt>
                <c:pt idx="3">
                  <c:v>2.9411764705882353E-2</c:v>
                </c:pt>
              </c:numCache>
            </c:numRef>
          </c:val>
        </c:ser>
        <c:ser>
          <c:idx val="2"/>
          <c:order val="2"/>
          <c:tx>
            <c:strRef>
              <c:f>Hoja1!$D$1</c:f>
              <c:strCache>
                <c:ptCount val="1"/>
                <c:pt idx="0">
                  <c:v>Ciencias de la Salud</c:v>
                </c:pt>
              </c:strCache>
            </c:strRef>
          </c:tx>
          <c:dLbls>
            <c:txPr>
              <a:bodyPr/>
              <a:lstStyle/>
              <a:p>
                <a:pPr>
                  <a:defRPr sz="1400" b="1"/>
                </a:pPr>
                <a:endParaRPr lang="es-AR"/>
              </a:p>
            </c:txPr>
            <c:showVal val="1"/>
          </c:dLbls>
          <c:cat>
            <c:strRef>
              <c:f>Hoja1!$A$2:$A$5</c:f>
              <c:strCache>
                <c:ptCount val="4"/>
                <c:pt idx="0">
                  <c:v>Noroeste 1</c:v>
                </c:pt>
                <c:pt idx="1">
                  <c:v>Noroeste 2</c:v>
                </c:pt>
                <c:pt idx="2">
                  <c:v>Oeste</c:v>
                </c:pt>
                <c:pt idx="3">
                  <c:v>Sur</c:v>
                </c:pt>
              </c:strCache>
            </c:strRef>
          </c:cat>
          <c:val>
            <c:numRef>
              <c:f>Hoja1!$D$2:$D$5</c:f>
              <c:numCache>
                <c:formatCode>0.0%</c:formatCode>
                <c:ptCount val="4"/>
                <c:pt idx="0">
                  <c:v>0</c:v>
                </c:pt>
                <c:pt idx="1">
                  <c:v>0.1057692307692308</c:v>
                </c:pt>
                <c:pt idx="2">
                  <c:v>0.125</c:v>
                </c:pt>
                <c:pt idx="3">
                  <c:v>8.0882352941176489E-2</c:v>
                </c:pt>
              </c:numCache>
            </c:numRef>
          </c:val>
        </c:ser>
        <c:ser>
          <c:idx val="3"/>
          <c:order val="3"/>
          <c:tx>
            <c:strRef>
              <c:f>Hoja1!$E$1</c:f>
              <c:strCache>
                <c:ptCount val="1"/>
                <c:pt idx="0">
                  <c:v>Ciencias Humanas</c:v>
                </c:pt>
              </c:strCache>
            </c:strRef>
          </c:tx>
          <c:dLbls>
            <c:txPr>
              <a:bodyPr/>
              <a:lstStyle/>
              <a:p>
                <a:pPr>
                  <a:defRPr sz="1400" b="1"/>
                </a:pPr>
                <a:endParaRPr lang="es-AR"/>
              </a:p>
            </c:txPr>
            <c:showVal val="1"/>
          </c:dLbls>
          <c:cat>
            <c:strRef>
              <c:f>Hoja1!$A$2:$A$5</c:f>
              <c:strCache>
                <c:ptCount val="4"/>
                <c:pt idx="0">
                  <c:v>Noroeste 1</c:v>
                </c:pt>
                <c:pt idx="1">
                  <c:v>Noroeste 2</c:v>
                </c:pt>
                <c:pt idx="2">
                  <c:v>Oeste</c:v>
                </c:pt>
                <c:pt idx="3">
                  <c:v>Sur</c:v>
                </c:pt>
              </c:strCache>
            </c:strRef>
          </c:cat>
          <c:val>
            <c:numRef>
              <c:f>Hoja1!$E$2:$E$5</c:f>
              <c:numCache>
                <c:formatCode>0.0%</c:formatCode>
                <c:ptCount val="4"/>
                <c:pt idx="0">
                  <c:v>0.3611111111111111</c:v>
                </c:pt>
                <c:pt idx="1">
                  <c:v>0.29807692307692313</c:v>
                </c:pt>
                <c:pt idx="2">
                  <c:v>0.17500000000000002</c:v>
                </c:pt>
                <c:pt idx="3">
                  <c:v>0.20588235294117646</c:v>
                </c:pt>
              </c:numCache>
            </c:numRef>
          </c:val>
        </c:ser>
        <c:ser>
          <c:idx val="4"/>
          <c:order val="4"/>
          <c:tx>
            <c:strRef>
              <c:f>Hoja1!$F$1</c:f>
              <c:strCache>
                <c:ptCount val="1"/>
                <c:pt idx="0">
                  <c:v>Ciencias Sociales</c:v>
                </c:pt>
              </c:strCache>
            </c:strRef>
          </c:tx>
          <c:spPr>
            <a:ln>
              <a:solidFill>
                <a:srgbClr val="002060"/>
              </a:solidFill>
            </a:ln>
          </c:spPr>
          <c:dLbls>
            <c:txPr>
              <a:bodyPr/>
              <a:lstStyle/>
              <a:p>
                <a:pPr>
                  <a:defRPr sz="1400" b="1"/>
                </a:pPr>
                <a:endParaRPr lang="es-AR"/>
              </a:p>
            </c:txPr>
            <c:showVal val="1"/>
          </c:dLbls>
          <c:cat>
            <c:strRef>
              <c:f>Hoja1!$A$2:$A$5</c:f>
              <c:strCache>
                <c:ptCount val="4"/>
                <c:pt idx="0">
                  <c:v>Noroeste 1</c:v>
                </c:pt>
                <c:pt idx="1">
                  <c:v>Noroeste 2</c:v>
                </c:pt>
                <c:pt idx="2">
                  <c:v>Oeste</c:v>
                </c:pt>
                <c:pt idx="3">
                  <c:v>Sur</c:v>
                </c:pt>
              </c:strCache>
            </c:strRef>
          </c:cat>
          <c:val>
            <c:numRef>
              <c:f>Hoja1!$F$2:$F$5</c:f>
              <c:numCache>
                <c:formatCode>0.0%</c:formatCode>
                <c:ptCount val="4"/>
                <c:pt idx="0">
                  <c:v>0.38888888888888906</c:v>
                </c:pt>
                <c:pt idx="1">
                  <c:v>0.33653846153846168</c:v>
                </c:pt>
                <c:pt idx="2">
                  <c:v>0.45</c:v>
                </c:pt>
                <c:pt idx="3">
                  <c:v>0.40441176470588241</c:v>
                </c:pt>
              </c:numCache>
            </c:numRef>
          </c:val>
        </c:ser>
        <c:dLbls>
          <c:showVal val="1"/>
        </c:dLbls>
        <c:overlap val="-25"/>
        <c:axId val="33415168"/>
        <c:axId val="33416704"/>
      </c:barChart>
      <c:catAx>
        <c:axId val="33415168"/>
        <c:scaling>
          <c:orientation val="minMax"/>
        </c:scaling>
        <c:axPos val="b"/>
        <c:majorTickMark val="none"/>
        <c:tickLblPos val="nextTo"/>
        <c:crossAx val="33416704"/>
        <c:crosses val="autoZero"/>
        <c:auto val="1"/>
        <c:lblAlgn val="ctr"/>
        <c:lblOffset val="100"/>
      </c:catAx>
      <c:valAx>
        <c:axId val="33416704"/>
        <c:scaling>
          <c:orientation val="minMax"/>
        </c:scaling>
        <c:delete val="1"/>
        <c:axPos val="l"/>
        <c:numFmt formatCode="0.0%" sourceLinked="1"/>
        <c:tickLblPos val="nextTo"/>
        <c:crossAx val="33415168"/>
        <c:crosses val="autoZero"/>
        <c:crossBetween val="between"/>
      </c:valAx>
    </c:plotArea>
    <c:legend>
      <c:legendPos val="t"/>
    </c:legend>
    <c:plotVisOnly val="1"/>
    <c:dispBlanksAs val="gap"/>
  </c:chart>
  <c:txPr>
    <a:bodyPr/>
    <a:lstStyle/>
    <a:p>
      <a:pPr>
        <a:defRPr sz="1800"/>
      </a:pPr>
      <a:endParaRPr lang="es-A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AR"/>
  <c:style val="7"/>
  <c:chart>
    <c:autoTitleDeleted val="1"/>
    <c:plotArea>
      <c:layout/>
      <c:barChart>
        <c:barDir val="col"/>
        <c:grouping val="stacked"/>
        <c:ser>
          <c:idx val="0"/>
          <c:order val="0"/>
          <c:tx>
            <c:strRef>
              <c:f>Hoja1!$B$1</c:f>
              <c:strCache>
                <c:ptCount val="1"/>
                <c:pt idx="0">
                  <c:v>Ciencias Aplicadas</c:v>
                </c:pt>
              </c:strCache>
            </c:strRef>
          </c:tx>
          <c:dLbls>
            <c:dLbl>
              <c:idx val="3"/>
              <c:layout>
                <c:manualLayout>
                  <c:x val="6.6554449924851114E-3"/>
                  <c:y val="3.7525381340607544E-3"/>
                </c:manualLayout>
              </c:layout>
              <c:showVal val="1"/>
            </c:dLbl>
            <c:showVal val="1"/>
          </c:dLbls>
          <c:cat>
            <c:strRef>
              <c:f>Hoja1!$A$2:$A$5</c:f>
              <c:strCache>
                <c:ptCount val="4"/>
                <c:pt idx="0">
                  <c:v>Carreras</c:v>
                </c:pt>
                <c:pt idx="1">
                  <c:v>Títulos</c:v>
                </c:pt>
                <c:pt idx="2">
                  <c:v>Estudiantes</c:v>
                </c:pt>
                <c:pt idx="3">
                  <c:v>Egresados</c:v>
                </c:pt>
              </c:strCache>
            </c:strRef>
          </c:cat>
          <c:val>
            <c:numRef>
              <c:f>Hoja1!$B$2:$B$5</c:f>
              <c:numCache>
                <c:formatCode>0%</c:formatCode>
                <c:ptCount val="4"/>
                <c:pt idx="0">
                  <c:v>0.24050632911392428</c:v>
                </c:pt>
                <c:pt idx="1">
                  <c:v>0.24129353233830866</c:v>
                </c:pt>
                <c:pt idx="2">
                  <c:v>0.16875608781875645</c:v>
                </c:pt>
                <c:pt idx="3">
                  <c:v>0.1127204933314212</c:v>
                </c:pt>
              </c:numCache>
            </c:numRef>
          </c:val>
        </c:ser>
        <c:ser>
          <c:idx val="1"/>
          <c:order val="1"/>
          <c:tx>
            <c:strRef>
              <c:f>Hoja1!$C$1</c:f>
              <c:strCache>
                <c:ptCount val="1"/>
                <c:pt idx="0">
                  <c:v>Resto de las Ramas</c:v>
                </c:pt>
              </c:strCache>
            </c:strRef>
          </c:tx>
          <c:dLbls>
            <c:delete val="1"/>
          </c:dLbls>
          <c:cat>
            <c:strRef>
              <c:f>Hoja1!$A$2:$A$5</c:f>
              <c:strCache>
                <c:ptCount val="4"/>
                <c:pt idx="0">
                  <c:v>Carreras</c:v>
                </c:pt>
                <c:pt idx="1">
                  <c:v>Títulos</c:v>
                </c:pt>
                <c:pt idx="2">
                  <c:v>Estudiantes</c:v>
                </c:pt>
                <c:pt idx="3">
                  <c:v>Egresados</c:v>
                </c:pt>
              </c:strCache>
            </c:strRef>
          </c:cat>
          <c:val>
            <c:numRef>
              <c:f>Hoja1!$C$2:$C$5</c:f>
              <c:numCache>
                <c:formatCode>0%</c:formatCode>
                <c:ptCount val="4"/>
                <c:pt idx="0">
                  <c:v>0.75949367088607689</c:v>
                </c:pt>
                <c:pt idx="1">
                  <c:v>0.75870646766169236</c:v>
                </c:pt>
                <c:pt idx="2">
                  <c:v>0.8312439121812436</c:v>
                </c:pt>
                <c:pt idx="3">
                  <c:v>0.88727950666858046</c:v>
                </c:pt>
              </c:numCache>
            </c:numRef>
          </c:val>
        </c:ser>
        <c:dLbls>
          <c:showVal val="1"/>
        </c:dLbls>
        <c:gapWidth val="95"/>
        <c:overlap val="100"/>
        <c:axId val="33465472"/>
        <c:axId val="33467008"/>
      </c:barChart>
      <c:catAx>
        <c:axId val="33465472"/>
        <c:scaling>
          <c:orientation val="minMax"/>
        </c:scaling>
        <c:axPos val="b"/>
        <c:majorTickMark val="none"/>
        <c:tickLblPos val="nextTo"/>
        <c:crossAx val="33467008"/>
        <c:crosses val="autoZero"/>
        <c:auto val="1"/>
        <c:lblAlgn val="ctr"/>
        <c:lblOffset val="100"/>
      </c:catAx>
      <c:valAx>
        <c:axId val="33467008"/>
        <c:scaling>
          <c:orientation val="minMax"/>
        </c:scaling>
        <c:delete val="1"/>
        <c:axPos val="l"/>
        <c:numFmt formatCode="0%" sourceLinked="1"/>
        <c:tickLblPos val="none"/>
        <c:crossAx val="33465472"/>
        <c:crosses val="autoZero"/>
        <c:crossBetween val="between"/>
      </c:valAx>
    </c:plotArea>
    <c:legend>
      <c:legendPos val="t"/>
    </c:legend>
    <c:plotVisOnly val="1"/>
    <c:dispBlanksAs val="gap"/>
  </c:chart>
  <c:txPr>
    <a:bodyPr/>
    <a:lstStyle/>
    <a:p>
      <a:pPr>
        <a:defRPr sz="1800"/>
      </a:pPr>
      <a:endParaRPr lang="es-A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AR"/>
  <c:chart>
    <c:title>
      <c:tx>
        <c:rich>
          <a:bodyPr/>
          <a:lstStyle/>
          <a:p>
            <a:pPr>
              <a:defRPr sz="1600"/>
            </a:pPr>
            <a:r>
              <a:rPr lang="es-AR" sz="1600"/>
              <a:t>Carreras</a:t>
            </a:r>
            <a:r>
              <a:rPr lang="es-AR" sz="1600" baseline="0"/>
              <a:t> por año de inicio</a:t>
            </a:r>
            <a:endParaRPr lang="es-AR" sz="1600"/>
          </a:p>
        </c:rich>
      </c:tx>
    </c:title>
    <c:plotArea>
      <c:layout/>
      <c:barChart>
        <c:barDir val="col"/>
        <c:grouping val="clustered"/>
        <c:ser>
          <c:idx val="0"/>
          <c:order val="0"/>
          <c:tx>
            <c:strRef>
              <c:f>Hoja1!$B$5</c:f>
              <c:strCache>
                <c:ptCount val="1"/>
                <c:pt idx="0">
                  <c:v>%</c:v>
                </c:pt>
              </c:strCache>
            </c:strRef>
          </c:tx>
          <c:cat>
            <c:numRef>
              <c:f>Hoja1!$A$6:$A$25</c:f>
              <c:numCache>
                <c:formatCode>General</c:formatCode>
                <c:ptCount val="20"/>
                <c:pt idx="0">
                  <c:v>1978</c:v>
                </c:pt>
                <c:pt idx="1">
                  <c:v>1982</c:v>
                </c:pt>
                <c:pt idx="2">
                  <c:v>1988</c:v>
                </c:pt>
                <c:pt idx="3">
                  <c:v>1992</c:v>
                </c:pt>
                <c:pt idx="4">
                  <c:v>1993</c:v>
                </c:pt>
                <c:pt idx="5">
                  <c:v>1995</c:v>
                </c:pt>
                <c:pt idx="6">
                  <c:v>1996</c:v>
                </c:pt>
                <c:pt idx="7">
                  <c:v>1998</c:v>
                </c:pt>
                <c:pt idx="8">
                  <c:v>1999</c:v>
                </c:pt>
                <c:pt idx="9">
                  <c:v>2000</c:v>
                </c:pt>
                <c:pt idx="10">
                  <c:v>2002</c:v>
                </c:pt>
                <c:pt idx="11">
                  <c:v>2004</c:v>
                </c:pt>
                <c:pt idx="12">
                  <c:v>2005</c:v>
                </c:pt>
                <c:pt idx="13">
                  <c:v>2006</c:v>
                </c:pt>
                <c:pt idx="14">
                  <c:v>2007</c:v>
                </c:pt>
                <c:pt idx="15">
                  <c:v>2008</c:v>
                </c:pt>
                <c:pt idx="16">
                  <c:v>2009</c:v>
                </c:pt>
                <c:pt idx="17">
                  <c:v>2010</c:v>
                </c:pt>
                <c:pt idx="18">
                  <c:v>2011</c:v>
                </c:pt>
                <c:pt idx="19">
                  <c:v>2012</c:v>
                </c:pt>
              </c:numCache>
            </c:numRef>
          </c:cat>
          <c:val>
            <c:numRef>
              <c:f>Hoja1!$B$6:$B$25</c:f>
              <c:numCache>
                <c:formatCode>0.00%</c:formatCode>
                <c:ptCount val="20"/>
                <c:pt idx="0">
                  <c:v>1.3513513513513551E-2</c:v>
                </c:pt>
                <c:pt idx="1">
                  <c:v>2.7027027027027202E-2</c:v>
                </c:pt>
                <c:pt idx="2">
                  <c:v>1.3513513513513551E-2</c:v>
                </c:pt>
                <c:pt idx="3">
                  <c:v>2.7027027027027202E-2</c:v>
                </c:pt>
                <c:pt idx="4">
                  <c:v>1.3513513513513551E-2</c:v>
                </c:pt>
                <c:pt idx="5">
                  <c:v>2.7027027027027202E-2</c:v>
                </c:pt>
                <c:pt idx="6">
                  <c:v>4.0540540540540543E-2</c:v>
                </c:pt>
                <c:pt idx="7">
                  <c:v>1.3513513513513551E-2</c:v>
                </c:pt>
                <c:pt idx="8">
                  <c:v>1.3513513513513551E-2</c:v>
                </c:pt>
                <c:pt idx="9">
                  <c:v>4.0540540540540543E-2</c:v>
                </c:pt>
                <c:pt idx="10">
                  <c:v>1.3513513513513551E-2</c:v>
                </c:pt>
                <c:pt idx="11">
                  <c:v>5.4054054054054133E-2</c:v>
                </c:pt>
                <c:pt idx="12">
                  <c:v>6.7567567567567571E-2</c:v>
                </c:pt>
                <c:pt idx="13">
                  <c:v>1.3513513513513551E-2</c:v>
                </c:pt>
                <c:pt idx="14">
                  <c:v>0.12162162162162213</c:v>
                </c:pt>
                <c:pt idx="15">
                  <c:v>0.12162162162162213</c:v>
                </c:pt>
                <c:pt idx="16">
                  <c:v>5.4054054054054133E-2</c:v>
                </c:pt>
                <c:pt idx="17">
                  <c:v>0.10810810810810811</c:v>
                </c:pt>
                <c:pt idx="18">
                  <c:v>0.12162162162162213</c:v>
                </c:pt>
                <c:pt idx="19">
                  <c:v>9.4594594594595266E-2</c:v>
                </c:pt>
              </c:numCache>
            </c:numRef>
          </c:val>
        </c:ser>
        <c:dLbls/>
        <c:gapWidth val="75"/>
        <c:overlap val="-25"/>
        <c:axId val="55650944"/>
        <c:axId val="55820672"/>
      </c:barChart>
      <c:lineChart>
        <c:grouping val="standard"/>
        <c:ser>
          <c:idx val="1"/>
          <c:order val="1"/>
          <c:tx>
            <c:strRef>
              <c:f>Hoja1!$C$5</c:f>
              <c:strCache>
                <c:ptCount val="1"/>
                <c:pt idx="0">
                  <c:v>%acum</c:v>
                </c:pt>
              </c:strCache>
            </c:strRef>
          </c:tx>
          <c:val>
            <c:numRef>
              <c:f>Hoja1!$C$6:$C$25</c:f>
              <c:numCache>
                <c:formatCode>0.0%</c:formatCode>
                <c:ptCount val="20"/>
                <c:pt idx="0">
                  <c:v>1.3513513513513551E-2</c:v>
                </c:pt>
                <c:pt idx="1">
                  <c:v>4.0540540540540543E-2</c:v>
                </c:pt>
                <c:pt idx="2">
                  <c:v>5.4054054054054133E-2</c:v>
                </c:pt>
                <c:pt idx="3">
                  <c:v>8.1081081081081086E-2</c:v>
                </c:pt>
                <c:pt idx="4">
                  <c:v>9.4594594594595266E-2</c:v>
                </c:pt>
                <c:pt idx="5">
                  <c:v>0.12162162162162213</c:v>
                </c:pt>
                <c:pt idx="6">
                  <c:v>0.16216216216216306</c:v>
                </c:pt>
                <c:pt idx="7">
                  <c:v>0.17567567567567513</c:v>
                </c:pt>
                <c:pt idx="8">
                  <c:v>0.18918918918918975</c:v>
                </c:pt>
                <c:pt idx="9">
                  <c:v>0.22972972972972971</c:v>
                </c:pt>
                <c:pt idx="10">
                  <c:v>0.24324324324324381</c:v>
                </c:pt>
                <c:pt idx="11">
                  <c:v>0.29729729729729731</c:v>
                </c:pt>
                <c:pt idx="12">
                  <c:v>0.36486486486486808</c:v>
                </c:pt>
                <c:pt idx="13">
                  <c:v>0.37837837837838051</c:v>
                </c:pt>
                <c:pt idx="14">
                  <c:v>0.5</c:v>
                </c:pt>
                <c:pt idx="15">
                  <c:v>0.62162162162162393</c:v>
                </c:pt>
                <c:pt idx="16">
                  <c:v>0.67567567567568121</c:v>
                </c:pt>
                <c:pt idx="17">
                  <c:v>0.78378378378378377</c:v>
                </c:pt>
                <c:pt idx="18">
                  <c:v>0.90540540540540571</c:v>
                </c:pt>
                <c:pt idx="19">
                  <c:v>1</c:v>
                </c:pt>
              </c:numCache>
            </c:numRef>
          </c:val>
        </c:ser>
        <c:dLbls/>
        <c:marker val="1"/>
        <c:axId val="55650944"/>
        <c:axId val="55820672"/>
      </c:lineChart>
      <c:catAx>
        <c:axId val="55650944"/>
        <c:scaling>
          <c:orientation val="minMax"/>
        </c:scaling>
        <c:axPos val="b"/>
        <c:numFmt formatCode="General" sourceLinked="1"/>
        <c:majorTickMark val="none"/>
        <c:tickLblPos val="nextTo"/>
        <c:txPr>
          <a:bodyPr/>
          <a:lstStyle/>
          <a:p>
            <a:pPr>
              <a:defRPr sz="1000" b="1"/>
            </a:pPr>
            <a:endParaRPr lang="es-AR"/>
          </a:p>
        </c:txPr>
        <c:crossAx val="55820672"/>
        <c:crosses val="autoZero"/>
        <c:auto val="1"/>
        <c:lblAlgn val="ctr"/>
        <c:lblOffset val="100"/>
      </c:catAx>
      <c:valAx>
        <c:axId val="55820672"/>
        <c:scaling>
          <c:orientation val="minMax"/>
          <c:max val="1"/>
          <c:min val="0"/>
        </c:scaling>
        <c:axPos val="l"/>
        <c:majorGridlines/>
        <c:numFmt formatCode="0.00%" sourceLinked="1"/>
        <c:majorTickMark val="none"/>
        <c:tickLblPos val="nextTo"/>
        <c:spPr>
          <a:ln w="9525">
            <a:noFill/>
          </a:ln>
        </c:spPr>
        <c:crossAx val="55650944"/>
        <c:crosses val="autoZero"/>
        <c:crossBetween val="between"/>
      </c:valAx>
    </c:plotArea>
    <c:legend>
      <c:legendPos val="b"/>
      <c:txPr>
        <a:bodyPr/>
        <a:lstStyle/>
        <a:p>
          <a:pPr>
            <a:defRPr b="1"/>
          </a:pPr>
          <a:endParaRPr lang="es-AR"/>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AR"/>
  <c:chart>
    <c:autoTitleDeleted val="1"/>
    <c:plotArea>
      <c:layout/>
      <c:barChart>
        <c:barDir val="bar"/>
        <c:grouping val="clustered"/>
        <c:ser>
          <c:idx val="0"/>
          <c:order val="0"/>
          <c:tx>
            <c:strRef>
              <c:f>Hoja1!$B$1</c:f>
              <c:strCache>
                <c:ptCount val="1"/>
                <c:pt idx="0">
                  <c:v>Carreras</c:v>
                </c:pt>
              </c:strCache>
            </c:strRef>
          </c:tx>
          <c:spPr>
            <a:ln>
              <a:solidFill>
                <a:srgbClr val="002060"/>
              </a:solidFill>
            </a:ln>
          </c:spPr>
          <c:dLbls>
            <c:txPr>
              <a:bodyPr/>
              <a:lstStyle/>
              <a:p>
                <a:pPr>
                  <a:defRPr sz="1600"/>
                </a:pPr>
                <a:endParaRPr lang="es-AR"/>
              </a:p>
            </c:txPr>
            <c:showVal val="1"/>
          </c:dLbls>
          <c:cat>
            <c:strRef>
              <c:f>Hoja1!$A$2:$A$9</c:f>
              <c:strCache>
                <c:ptCount val="8"/>
                <c:pt idx="0">
                  <c:v>Economía y Administración</c:v>
                </c:pt>
                <c:pt idx="1">
                  <c:v>Cs. de la Información y de la Comunicación</c:v>
                </c:pt>
                <c:pt idx="2">
                  <c:v>Sociología, Antropología y Servicio Social</c:v>
                </c:pt>
                <c:pt idx="3">
                  <c:v>Demografía y Geografía</c:v>
                </c:pt>
                <c:pt idx="4">
                  <c:v>Relaciones Institucionales y Humanas</c:v>
                </c:pt>
                <c:pt idx="5">
                  <c:v>Cs. Políticas, Relaciones Internacionales y Diplomacia</c:v>
                </c:pt>
                <c:pt idx="6">
                  <c:v>Otras Cs. Sociales</c:v>
                </c:pt>
                <c:pt idx="7">
                  <c:v>Derecho</c:v>
                </c:pt>
              </c:strCache>
            </c:strRef>
          </c:cat>
          <c:val>
            <c:numRef>
              <c:f>Hoja1!$B$2:$B$9</c:f>
              <c:numCache>
                <c:formatCode>0.0</c:formatCode>
                <c:ptCount val="8"/>
                <c:pt idx="0">
                  <c:v>45.901639344262286</c:v>
                </c:pt>
                <c:pt idx="1">
                  <c:v>12.295081967213115</c:v>
                </c:pt>
                <c:pt idx="2">
                  <c:v>10.655737704918035</c:v>
                </c:pt>
                <c:pt idx="3">
                  <c:v>9.0163934426229488</c:v>
                </c:pt>
                <c:pt idx="4">
                  <c:v>7.3770491803278704</c:v>
                </c:pt>
                <c:pt idx="5">
                  <c:v>6.557377049180328</c:v>
                </c:pt>
                <c:pt idx="6">
                  <c:v>5.7377049180327866</c:v>
                </c:pt>
                <c:pt idx="7">
                  <c:v>2.4590163934426226</c:v>
                </c:pt>
              </c:numCache>
            </c:numRef>
          </c:val>
        </c:ser>
        <c:ser>
          <c:idx val="1"/>
          <c:order val="1"/>
          <c:tx>
            <c:strRef>
              <c:f>Hoja1!$C$1</c:f>
              <c:strCache>
                <c:ptCount val="1"/>
                <c:pt idx="0">
                  <c:v>Alumnos</c:v>
                </c:pt>
              </c:strCache>
            </c:strRef>
          </c:tx>
          <c:dLbls>
            <c:txPr>
              <a:bodyPr/>
              <a:lstStyle/>
              <a:p>
                <a:pPr>
                  <a:defRPr sz="1600" b="1"/>
                </a:pPr>
                <a:endParaRPr lang="es-AR"/>
              </a:p>
            </c:txPr>
            <c:showVal val="1"/>
          </c:dLbls>
          <c:cat>
            <c:strRef>
              <c:f>Hoja1!$A$2:$A$9</c:f>
              <c:strCache>
                <c:ptCount val="8"/>
                <c:pt idx="0">
                  <c:v>Economía y Administración</c:v>
                </c:pt>
                <c:pt idx="1">
                  <c:v>Cs. de la Información y de la Comunicación</c:v>
                </c:pt>
                <c:pt idx="2">
                  <c:v>Sociología, Antropología y Servicio Social</c:v>
                </c:pt>
                <c:pt idx="3">
                  <c:v>Demografía y Geografía</c:v>
                </c:pt>
                <c:pt idx="4">
                  <c:v>Relaciones Institucionales y Humanas</c:v>
                </c:pt>
                <c:pt idx="5">
                  <c:v>Cs. Políticas, Relaciones Internacionales y Diplomacia</c:v>
                </c:pt>
                <c:pt idx="6">
                  <c:v>Otras Cs. Sociales</c:v>
                </c:pt>
                <c:pt idx="7">
                  <c:v>Derecho</c:v>
                </c:pt>
              </c:strCache>
            </c:strRef>
          </c:cat>
          <c:val>
            <c:numRef>
              <c:f>Hoja1!$C$2:$C$9</c:f>
              <c:numCache>
                <c:formatCode>0.0</c:formatCode>
                <c:ptCount val="8"/>
                <c:pt idx="0">
                  <c:v>50.490247883420814</c:v>
                </c:pt>
                <c:pt idx="1">
                  <c:v>7.8099129883397325</c:v>
                </c:pt>
                <c:pt idx="2">
                  <c:v>7.5574500064583541</c:v>
                </c:pt>
                <c:pt idx="3">
                  <c:v>3.7305808997076131</c:v>
                </c:pt>
                <c:pt idx="4">
                  <c:v>8.5731731661206414</c:v>
                </c:pt>
                <c:pt idx="5">
                  <c:v>2.3790232618217257</c:v>
                </c:pt>
                <c:pt idx="6">
                  <c:v>1.4161411913904252</c:v>
                </c:pt>
                <c:pt idx="7">
                  <c:v>18.043470602740687</c:v>
                </c:pt>
              </c:numCache>
            </c:numRef>
          </c:val>
        </c:ser>
        <c:dLbls>
          <c:showVal val="1"/>
        </c:dLbls>
        <c:overlap val="-25"/>
        <c:axId val="77578240"/>
        <c:axId val="77579776"/>
      </c:barChart>
      <c:catAx>
        <c:axId val="77578240"/>
        <c:scaling>
          <c:orientation val="minMax"/>
        </c:scaling>
        <c:axPos val="l"/>
        <c:majorTickMark val="none"/>
        <c:tickLblPos val="nextTo"/>
        <c:crossAx val="77579776"/>
        <c:crosses val="autoZero"/>
        <c:auto val="1"/>
        <c:lblAlgn val="ctr"/>
        <c:lblOffset val="100"/>
      </c:catAx>
      <c:valAx>
        <c:axId val="77579776"/>
        <c:scaling>
          <c:orientation val="minMax"/>
        </c:scaling>
        <c:delete val="1"/>
        <c:axPos val="b"/>
        <c:numFmt formatCode="0.0" sourceLinked="1"/>
        <c:tickLblPos val="nextTo"/>
        <c:crossAx val="77578240"/>
        <c:crosses val="autoZero"/>
        <c:crossBetween val="between"/>
      </c:valAx>
    </c:plotArea>
    <c:legend>
      <c:legendPos val="t"/>
    </c:legend>
    <c:plotVisOnly val="1"/>
    <c:dispBlanksAs val="gap"/>
  </c:chart>
  <c:txPr>
    <a:bodyPr/>
    <a:lstStyle/>
    <a:p>
      <a:pPr>
        <a:defRPr sz="1800"/>
      </a:pPr>
      <a:endParaRPr lang="es-AR"/>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s-AR"/>
  <c:chart>
    <c:autoTitleDeleted val="1"/>
    <c:plotArea>
      <c:layout/>
      <c:barChart>
        <c:barDir val="col"/>
        <c:grouping val="clustered"/>
        <c:ser>
          <c:idx val="1"/>
          <c:order val="1"/>
          <c:tx>
            <c:strRef>
              <c:f>Hoja1!$C$1</c:f>
              <c:strCache>
                <c:ptCount val="1"/>
                <c:pt idx="0">
                  <c:v>Universidades Nacionales</c:v>
                </c:pt>
              </c:strCache>
            </c:strRef>
          </c:tx>
          <c:dLbls>
            <c:showVal val="1"/>
          </c:dLbls>
          <c:cat>
            <c:strRef>
              <c:f>Hoja1!$A$2:$A$5</c:f>
              <c:strCache>
                <c:ptCount val="4"/>
                <c:pt idx="0">
                  <c:v>Títulos</c:v>
                </c:pt>
                <c:pt idx="1">
                  <c:v>Estudiantes</c:v>
                </c:pt>
                <c:pt idx="2">
                  <c:v>Nuevos Inscriptos</c:v>
                </c:pt>
                <c:pt idx="3">
                  <c:v>Egresados</c:v>
                </c:pt>
              </c:strCache>
            </c:strRef>
          </c:cat>
          <c:val>
            <c:numRef>
              <c:f>Hoja1!$C$2:$C$5</c:f>
              <c:numCache>
                <c:formatCode>0%</c:formatCode>
                <c:ptCount val="4"/>
                <c:pt idx="0">
                  <c:v>0.45</c:v>
                </c:pt>
                <c:pt idx="1">
                  <c:v>0.75413188599626446</c:v>
                </c:pt>
                <c:pt idx="2">
                  <c:v>0.71195974915002069</c:v>
                </c:pt>
                <c:pt idx="3">
                  <c:v>0.54936184599780236</c:v>
                </c:pt>
              </c:numCache>
            </c:numRef>
          </c:val>
        </c:ser>
        <c:ser>
          <c:idx val="0"/>
          <c:order val="0"/>
          <c:tx>
            <c:strRef>
              <c:f>Hoja1!$B$1</c:f>
              <c:strCache>
                <c:ptCount val="1"/>
                <c:pt idx="0">
                  <c:v>Universidades Privadas</c:v>
                </c:pt>
              </c:strCache>
            </c:strRef>
          </c:tx>
          <c:dLbls>
            <c:showVal val="1"/>
          </c:dLbls>
          <c:cat>
            <c:strRef>
              <c:f>Hoja1!$A$2:$A$5</c:f>
              <c:strCache>
                <c:ptCount val="4"/>
                <c:pt idx="0">
                  <c:v>Títulos</c:v>
                </c:pt>
                <c:pt idx="1">
                  <c:v>Estudiantes</c:v>
                </c:pt>
                <c:pt idx="2">
                  <c:v>Nuevos Inscriptos</c:v>
                </c:pt>
                <c:pt idx="3">
                  <c:v>Egresados</c:v>
                </c:pt>
              </c:strCache>
            </c:strRef>
          </c:cat>
          <c:val>
            <c:numRef>
              <c:f>Hoja1!$B$2:$B$5</c:f>
              <c:numCache>
                <c:formatCode>0%</c:formatCode>
                <c:ptCount val="4"/>
                <c:pt idx="0">
                  <c:v>0.55000000000000004</c:v>
                </c:pt>
                <c:pt idx="1">
                  <c:v>0.24586811400373559</c:v>
                </c:pt>
                <c:pt idx="2">
                  <c:v>0.28804025084997942</c:v>
                </c:pt>
                <c:pt idx="3">
                  <c:v>0.45063815400219759</c:v>
                </c:pt>
              </c:numCache>
            </c:numRef>
          </c:val>
        </c:ser>
        <c:dLbls>
          <c:showVal val="1"/>
        </c:dLbls>
        <c:overlap val="-25"/>
        <c:axId val="83110144"/>
        <c:axId val="83108608"/>
      </c:barChart>
      <c:valAx>
        <c:axId val="83108608"/>
        <c:scaling>
          <c:orientation val="minMax"/>
        </c:scaling>
        <c:delete val="1"/>
        <c:axPos val="l"/>
        <c:numFmt formatCode="0%" sourceLinked="1"/>
        <c:tickLblPos val="nextTo"/>
        <c:crossAx val="83110144"/>
        <c:crosses val="autoZero"/>
        <c:crossBetween val="between"/>
      </c:valAx>
      <c:catAx>
        <c:axId val="83110144"/>
        <c:scaling>
          <c:orientation val="minMax"/>
        </c:scaling>
        <c:axPos val="b"/>
        <c:majorTickMark val="none"/>
        <c:tickLblPos val="nextTo"/>
        <c:crossAx val="83108608"/>
        <c:crosses val="autoZero"/>
        <c:auto val="1"/>
        <c:lblAlgn val="ctr"/>
        <c:lblOffset val="100"/>
      </c:catAx>
    </c:plotArea>
    <c:legend>
      <c:legendPos val="t"/>
    </c:legend>
    <c:plotVisOnly val="1"/>
    <c:dispBlanksAs val="gap"/>
  </c:chart>
  <c:txPr>
    <a:bodyPr/>
    <a:lstStyle/>
    <a:p>
      <a:pPr>
        <a:defRPr sz="1800"/>
      </a:pPr>
      <a:endParaRPr lang="es-A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AEE33-E5B5-44F0-8937-E5C48D86554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AR"/>
        </a:p>
      </dgm:t>
    </dgm:pt>
    <dgm:pt modelId="{E65116E5-807E-4F72-9B7A-1C4DFEDA4604}">
      <dgm:prSet phldrT="[Texto]"/>
      <dgm:spPr/>
      <dgm:t>
        <a:bodyPr/>
        <a:lstStyle/>
        <a:p>
          <a:r>
            <a:rPr lang="es-MX" dirty="0" smtClean="0">
              <a:solidFill>
                <a:schemeClr val="tx1"/>
              </a:solidFill>
            </a:rPr>
            <a:t>Carreras</a:t>
          </a:r>
          <a:endParaRPr lang="es-AR" dirty="0">
            <a:solidFill>
              <a:schemeClr val="tx1"/>
            </a:solidFill>
          </a:endParaRPr>
        </a:p>
      </dgm:t>
    </dgm:pt>
    <dgm:pt modelId="{1F4BE01C-4273-40F2-BE6A-DDDFE043BFAE}" type="parTrans" cxnId="{BBAEB1C2-E3B8-442B-AC41-E2B775B87414}">
      <dgm:prSet/>
      <dgm:spPr/>
      <dgm:t>
        <a:bodyPr/>
        <a:lstStyle/>
        <a:p>
          <a:endParaRPr lang="es-AR"/>
        </a:p>
      </dgm:t>
    </dgm:pt>
    <dgm:pt modelId="{614FDB21-762F-4C7C-8126-E98A82F8AFF0}" type="sibTrans" cxnId="{BBAEB1C2-E3B8-442B-AC41-E2B775B87414}">
      <dgm:prSet/>
      <dgm:spPr/>
      <dgm:t>
        <a:bodyPr/>
        <a:lstStyle/>
        <a:p>
          <a:endParaRPr lang="es-AR"/>
        </a:p>
      </dgm:t>
    </dgm:pt>
    <dgm:pt modelId="{7ECF5049-DA30-4421-8A8B-D13303D917CE}">
      <dgm:prSet phldrT="[Texto]"/>
      <dgm:spPr/>
      <dgm:t>
        <a:bodyPr/>
        <a:lstStyle/>
        <a:p>
          <a:r>
            <a:rPr lang="es-MX" dirty="0" smtClean="0"/>
            <a:t>316 Carreras de Pregrado y Grado</a:t>
          </a:r>
          <a:endParaRPr lang="es-AR" dirty="0"/>
        </a:p>
      </dgm:t>
    </dgm:pt>
    <dgm:pt modelId="{999AD9A7-F33E-4F1A-A840-75CE164BF66A}" type="parTrans" cxnId="{95D395DE-F342-4195-B776-7433ED8853D5}">
      <dgm:prSet/>
      <dgm:spPr/>
      <dgm:t>
        <a:bodyPr/>
        <a:lstStyle/>
        <a:p>
          <a:endParaRPr lang="es-AR"/>
        </a:p>
      </dgm:t>
    </dgm:pt>
    <dgm:pt modelId="{AFD300B8-0945-497F-A79A-EFC79F515AD5}" type="sibTrans" cxnId="{95D395DE-F342-4195-B776-7433ED8853D5}">
      <dgm:prSet/>
      <dgm:spPr/>
      <dgm:t>
        <a:bodyPr/>
        <a:lstStyle/>
        <a:p>
          <a:endParaRPr lang="es-AR"/>
        </a:p>
      </dgm:t>
    </dgm:pt>
    <dgm:pt modelId="{51250962-9C12-4982-B516-1AD4CCF56EA6}">
      <dgm:prSet phldrT="[Texto]"/>
      <dgm:spPr/>
      <dgm:t>
        <a:bodyPr/>
        <a:lstStyle/>
        <a:p>
          <a:r>
            <a:rPr lang="es-MX" dirty="0" smtClean="0"/>
            <a:t>402 títulos (82 de ellos, Intermedios)</a:t>
          </a:r>
          <a:endParaRPr lang="es-AR" dirty="0"/>
        </a:p>
      </dgm:t>
    </dgm:pt>
    <dgm:pt modelId="{D76E1C08-6D6B-4949-AF4E-6E79FBBE7FE8}" type="parTrans" cxnId="{82A4D57E-5DC9-41C1-9FC1-DC869498CB41}">
      <dgm:prSet/>
      <dgm:spPr/>
      <dgm:t>
        <a:bodyPr/>
        <a:lstStyle/>
        <a:p>
          <a:endParaRPr lang="es-AR"/>
        </a:p>
      </dgm:t>
    </dgm:pt>
    <dgm:pt modelId="{3767F899-58B5-4439-B266-C00315D9A3D1}" type="sibTrans" cxnId="{82A4D57E-5DC9-41C1-9FC1-DC869498CB41}">
      <dgm:prSet/>
      <dgm:spPr/>
      <dgm:t>
        <a:bodyPr/>
        <a:lstStyle/>
        <a:p>
          <a:endParaRPr lang="es-AR"/>
        </a:p>
      </dgm:t>
    </dgm:pt>
    <dgm:pt modelId="{4F1CED3E-6265-4D58-88EC-E48EC36E5EBD}">
      <dgm:prSet phldrT="[Texto]"/>
      <dgm:spPr/>
      <dgm:t>
        <a:bodyPr/>
        <a:lstStyle/>
        <a:p>
          <a:r>
            <a:rPr lang="es-MX" dirty="0" smtClean="0">
              <a:solidFill>
                <a:schemeClr val="tx1"/>
              </a:solidFill>
            </a:rPr>
            <a:t>Estudiantes</a:t>
          </a:r>
          <a:endParaRPr lang="es-AR" dirty="0">
            <a:solidFill>
              <a:schemeClr val="tx1"/>
            </a:solidFill>
          </a:endParaRPr>
        </a:p>
      </dgm:t>
    </dgm:pt>
    <dgm:pt modelId="{7B939190-0D42-4A83-B6D6-C76695329F30}" type="parTrans" cxnId="{C2E0ECB1-0AEC-4856-8A9C-A27EFF8F6684}">
      <dgm:prSet/>
      <dgm:spPr/>
      <dgm:t>
        <a:bodyPr/>
        <a:lstStyle/>
        <a:p>
          <a:endParaRPr lang="es-AR"/>
        </a:p>
      </dgm:t>
    </dgm:pt>
    <dgm:pt modelId="{47DFD9EF-92CE-407C-986D-A669AE9AB1DA}" type="sibTrans" cxnId="{C2E0ECB1-0AEC-4856-8A9C-A27EFF8F6684}">
      <dgm:prSet/>
      <dgm:spPr/>
      <dgm:t>
        <a:bodyPr/>
        <a:lstStyle/>
        <a:p>
          <a:endParaRPr lang="es-AR"/>
        </a:p>
      </dgm:t>
    </dgm:pt>
    <dgm:pt modelId="{28AA6196-B01B-4DC3-84B1-C51B2B2183BF}">
      <dgm:prSet phldrT="[Texto]"/>
      <dgm:spPr/>
      <dgm:t>
        <a:bodyPr/>
        <a:lstStyle/>
        <a:p>
          <a:r>
            <a:rPr lang="es-MX" dirty="0" smtClean="0"/>
            <a:t>143.000 Estudiantes</a:t>
          </a:r>
          <a:endParaRPr lang="es-AR" dirty="0"/>
        </a:p>
      </dgm:t>
    </dgm:pt>
    <dgm:pt modelId="{5309F1A9-E2F2-49A5-A7E5-159C89A8640D}" type="parTrans" cxnId="{C9579B99-B960-4649-8C2C-28133405DA8C}">
      <dgm:prSet/>
      <dgm:spPr/>
      <dgm:t>
        <a:bodyPr/>
        <a:lstStyle/>
        <a:p>
          <a:endParaRPr lang="es-AR"/>
        </a:p>
      </dgm:t>
    </dgm:pt>
    <dgm:pt modelId="{477B6933-7077-4C35-A1C2-578B63B7E839}" type="sibTrans" cxnId="{C9579B99-B960-4649-8C2C-28133405DA8C}">
      <dgm:prSet/>
      <dgm:spPr/>
      <dgm:t>
        <a:bodyPr/>
        <a:lstStyle/>
        <a:p>
          <a:endParaRPr lang="es-AR"/>
        </a:p>
      </dgm:t>
    </dgm:pt>
    <dgm:pt modelId="{B6E31F73-4341-49B8-810F-7959A4446B40}">
      <dgm:prSet phldrT="[Texto]"/>
      <dgm:spPr/>
      <dgm:t>
        <a:bodyPr/>
        <a:lstStyle/>
        <a:p>
          <a:r>
            <a:rPr lang="es-MX" dirty="0" smtClean="0"/>
            <a:t>41.000 Nuevos Inscriptos</a:t>
          </a:r>
          <a:endParaRPr lang="es-AR" dirty="0"/>
        </a:p>
      </dgm:t>
    </dgm:pt>
    <dgm:pt modelId="{9F3C5FCB-2F42-480C-A9AF-7BFDB59A8A7A}" type="parTrans" cxnId="{73670AB8-3CED-40F4-8172-9B9E89296B41}">
      <dgm:prSet/>
      <dgm:spPr/>
      <dgm:t>
        <a:bodyPr/>
        <a:lstStyle/>
        <a:p>
          <a:endParaRPr lang="es-AR"/>
        </a:p>
      </dgm:t>
    </dgm:pt>
    <dgm:pt modelId="{DCF543E7-ACCE-4344-AEEB-E7931330EF7D}" type="sibTrans" cxnId="{73670AB8-3CED-40F4-8172-9B9E89296B41}">
      <dgm:prSet/>
      <dgm:spPr/>
      <dgm:t>
        <a:bodyPr/>
        <a:lstStyle/>
        <a:p>
          <a:endParaRPr lang="es-AR"/>
        </a:p>
      </dgm:t>
    </dgm:pt>
    <dgm:pt modelId="{14C906FF-5989-42A0-9685-779870458B2F}">
      <dgm:prSet phldrT="[Texto]"/>
      <dgm:spPr/>
      <dgm:t>
        <a:bodyPr/>
        <a:lstStyle/>
        <a:p>
          <a:r>
            <a:rPr lang="es-MX" dirty="0" smtClean="0">
              <a:solidFill>
                <a:schemeClr val="tx1"/>
              </a:solidFill>
            </a:rPr>
            <a:t>Egresados</a:t>
          </a:r>
          <a:endParaRPr lang="es-AR" dirty="0">
            <a:solidFill>
              <a:schemeClr val="tx1"/>
            </a:solidFill>
          </a:endParaRPr>
        </a:p>
      </dgm:t>
    </dgm:pt>
    <dgm:pt modelId="{167FCB39-EC4B-448E-86A1-4EE37407A734}" type="parTrans" cxnId="{8994EF9E-3D54-4949-95BF-A093450D8771}">
      <dgm:prSet/>
      <dgm:spPr/>
      <dgm:t>
        <a:bodyPr/>
        <a:lstStyle/>
        <a:p>
          <a:endParaRPr lang="es-AR"/>
        </a:p>
      </dgm:t>
    </dgm:pt>
    <dgm:pt modelId="{491FCA72-AE70-4BB3-81F0-46DC70A29D61}" type="sibTrans" cxnId="{8994EF9E-3D54-4949-95BF-A093450D8771}">
      <dgm:prSet/>
      <dgm:spPr/>
      <dgm:t>
        <a:bodyPr/>
        <a:lstStyle/>
        <a:p>
          <a:endParaRPr lang="es-AR"/>
        </a:p>
      </dgm:t>
    </dgm:pt>
    <dgm:pt modelId="{611118EA-DDA9-49A5-9C28-D09E461F0883}">
      <dgm:prSet phldrT="[Texto]"/>
      <dgm:spPr/>
      <dgm:t>
        <a:bodyPr/>
        <a:lstStyle/>
        <a:p>
          <a:r>
            <a:rPr lang="es-MX" dirty="0" smtClean="0"/>
            <a:t>7000 Egresados</a:t>
          </a:r>
          <a:endParaRPr lang="es-AR" dirty="0"/>
        </a:p>
      </dgm:t>
    </dgm:pt>
    <dgm:pt modelId="{0748335E-459C-48B5-B309-DA4FCF786573}" type="parTrans" cxnId="{82FDD0D5-B30C-4EB9-9DEB-067ACEC397B8}">
      <dgm:prSet/>
      <dgm:spPr/>
      <dgm:t>
        <a:bodyPr/>
        <a:lstStyle/>
        <a:p>
          <a:endParaRPr lang="es-AR"/>
        </a:p>
      </dgm:t>
    </dgm:pt>
    <dgm:pt modelId="{FD3B00EA-3C1B-48D8-B36A-92A671DEA62B}" type="sibTrans" cxnId="{82FDD0D5-B30C-4EB9-9DEB-067ACEC397B8}">
      <dgm:prSet/>
      <dgm:spPr/>
      <dgm:t>
        <a:bodyPr/>
        <a:lstStyle/>
        <a:p>
          <a:endParaRPr lang="es-AR"/>
        </a:p>
      </dgm:t>
    </dgm:pt>
    <dgm:pt modelId="{AB93EA12-B8B0-4875-A739-B753CF8A2F73}" type="pres">
      <dgm:prSet presAssocID="{644AEE33-E5B5-44F0-8937-E5C48D865544}" presName="linearFlow" presStyleCnt="0">
        <dgm:presLayoutVars>
          <dgm:dir/>
          <dgm:animLvl val="lvl"/>
          <dgm:resizeHandles val="exact"/>
        </dgm:presLayoutVars>
      </dgm:prSet>
      <dgm:spPr/>
      <dgm:t>
        <a:bodyPr/>
        <a:lstStyle/>
        <a:p>
          <a:endParaRPr lang="es-AR"/>
        </a:p>
      </dgm:t>
    </dgm:pt>
    <dgm:pt modelId="{2DE8E20A-4BED-49C4-A7B1-93E79EB36604}" type="pres">
      <dgm:prSet presAssocID="{E65116E5-807E-4F72-9B7A-1C4DFEDA4604}" presName="composite" presStyleCnt="0"/>
      <dgm:spPr/>
    </dgm:pt>
    <dgm:pt modelId="{2ACB0347-23AE-471F-840C-447804FAF9C7}" type="pres">
      <dgm:prSet presAssocID="{E65116E5-807E-4F72-9B7A-1C4DFEDA4604}" presName="parentText" presStyleLbl="alignNode1" presStyleIdx="0" presStyleCnt="3">
        <dgm:presLayoutVars>
          <dgm:chMax val="1"/>
          <dgm:bulletEnabled val="1"/>
        </dgm:presLayoutVars>
      </dgm:prSet>
      <dgm:spPr/>
      <dgm:t>
        <a:bodyPr/>
        <a:lstStyle/>
        <a:p>
          <a:endParaRPr lang="es-AR"/>
        </a:p>
      </dgm:t>
    </dgm:pt>
    <dgm:pt modelId="{3BA7206B-3ADB-4164-84CB-87AD457B0E99}" type="pres">
      <dgm:prSet presAssocID="{E65116E5-807E-4F72-9B7A-1C4DFEDA4604}" presName="descendantText" presStyleLbl="alignAcc1" presStyleIdx="0" presStyleCnt="3">
        <dgm:presLayoutVars>
          <dgm:bulletEnabled val="1"/>
        </dgm:presLayoutVars>
      </dgm:prSet>
      <dgm:spPr/>
      <dgm:t>
        <a:bodyPr/>
        <a:lstStyle/>
        <a:p>
          <a:endParaRPr lang="es-AR"/>
        </a:p>
      </dgm:t>
    </dgm:pt>
    <dgm:pt modelId="{50136E42-22B5-4277-A5CE-0ECDE1E2D67C}" type="pres">
      <dgm:prSet presAssocID="{614FDB21-762F-4C7C-8126-E98A82F8AFF0}" presName="sp" presStyleCnt="0"/>
      <dgm:spPr/>
    </dgm:pt>
    <dgm:pt modelId="{F0785FAA-E0DD-409B-8400-F757F8AE56AD}" type="pres">
      <dgm:prSet presAssocID="{4F1CED3E-6265-4D58-88EC-E48EC36E5EBD}" presName="composite" presStyleCnt="0"/>
      <dgm:spPr/>
    </dgm:pt>
    <dgm:pt modelId="{4D07E4F8-90E0-48CE-B645-EC60E6DA93A5}" type="pres">
      <dgm:prSet presAssocID="{4F1CED3E-6265-4D58-88EC-E48EC36E5EBD}" presName="parentText" presStyleLbl="alignNode1" presStyleIdx="1" presStyleCnt="3">
        <dgm:presLayoutVars>
          <dgm:chMax val="1"/>
          <dgm:bulletEnabled val="1"/>
        </dgm:presLayoutVars>
      </dgm:prSet>
      <dgm:spPr/>
      <dgm:t>
        <a:bodyPr/>
        <a:lstStyle/>
        <a:p>
          <a:endParaRPr lang="es-AR"/>
        </a:p>
      </dgm:t>
    </dgm:pt>
    <dgm:pt modelId="{250363F0-A85B-4FA3-A46B-A5559DBBC99E}" type="pres">
      <dgm:prSet presAssocID="{4F1CED3E-6265-4D58-88EC-E48EC36E5EBD}" presName="descendantText" presStyleLbl="alignAcc1" presStyleIdx="1" presStyleCnt="3">
        <dgm:presLayoutVars>
          <dgm:bulletEnabled val="1"/>
        </dgm:presLayoutVars>
      </dgm:prSet>
      <dgm:spPr/>
      <dgm:t>
        <a:bodyPr/>
        <a:lstStyle/>
        <a:p>
          <a:endParaRPr lang="es-AR"/>
        </a:p>
      </dgm:t>
    </dgm:pt>
    <dgm:pt modelId="{58D6F6FF-9438-43FD-806F-9249D104A24D}" type="pres">
      <dgm:prSet presAssocID="{47DFD9EF-92CE-407C-986D-A669AE9AB1DA}" presName="sp" presStyleCnt="0"/>
      <dgm:spPr/>
    </dgm:pt>
    <dgm:pt modelId="{63586D2A-0C3D-4BE1-94C4-1116D089FCE8}" type="pres">
      <dgm:prSet presAssocID="{14C906FF-5989-42A0-9685-779870458B2F}" presName="composite" presStyleCnt="0"/>
      <dgm:spPr/>
    </dgm:pt>
    <dgm:pt modelId="{0668271E-C826-410A-9D0A-747D9ACD1712}" type="pres">
      <dgm:prSet presAssocID="{14C906FF-5989-42A0-9685-779870458B2F}" presName="parentText" presStyleLbl="alignNode1" presStyleIdx="2" presStyleCnt="3">
        <dgm:presLayoutVars>
          <dgm:chMax val="1"/>
          <dgm:bulletEnabled val="1"/>
        </dgm:presLayoutVars>
      </dgm:prSet>
      <dgm:spPr/>
      <dgm:t>
        <a:bodyPr/>
        <a:lstStyle/>
        <a:p>
          <a:endParaRPr lang="es-AR"/>
        </a:p>
      </dgm:t>
    </dgm:pt>
    <dgm:pt modelId="{5108CA87-7B9D-4D76-AF43-A19D2BA7C276}" type="pres">
      <dgm:prSet presAssocID="{14C906FF-5989-42A0-9685-779870458B2F}" presName="descendantText" presStyleLbl="alignAcc1" presStyleIdx="2" presStyleCnt="3">
        <dgm:presLayoutVars>
          <dgm:bulletEnabled val="1"/>
        </dgm:presLayoutVars>
      </dgm:prSet>
      <dgm:spPr/>
      <dgm:t>
        <a:bodyPr/>
        <a:lstStyle/>
        <a:p>
          <a:endParaRPr lang="es-AR"/>
        </a:p>
      </dgm:t>
    </dgm:pt>
  </dgm:ptLst>
  <dgm:cxnLst>
    <dgm:cxn modelId="{73670AB8-3CED-40F4-8172-9B9E89296B41}" srcId="{4F1CED3E-6265-4D58-88EC-E48EC36E5EBD}" destId="{B6E31F73-4341-49B8-810F-7959A4446B40}" srcOrd="1" destOrd="0" parTransId="{9F3C5FCB-2F42-480C-A9AF-7BFDB59A8A7A}" sibTransId="{DCF543E7-ACCE-4344-AEEB-E7931330EF7D}"/>
    <dgm:cxn modelId="{C9579B99-B960-4649-8C2C-28133405DA8C}" srcId="{4F1CED3E-6265-4D58-88EC-E48EC36E5EBD}" destId="{28AA6196-B01B-4DC3-84B1-C51B2B2183BF}" srcOrd="0" destOrd="0" parTransId="{5309F1A9-E2F2-49A5-A7E5-159C89A8640D}" sibTransId="{477B6933-7077-4C35-A1C2-578B63B7E839}"/>
    <dgm:cxn modelId="{BBAEB1C2-E3B8-442B-AC41-E2B775B87414}" srcId="{644AEE33-E5B5-44F0-8937-E5C48D865544}" destId="{E65116E5-807E-4F72-9B7A-1C4DFEDA4604}" srcOrd="0" destOrd="0" parTransId="{1F4BE01C-4273-40F2-BE6A-DDDFE043BFAE}" sibTransId="{614FDB21-762F-4C7C-8126-E98A82F8AFF0}"/>
    <dgm:cxn modelId="{276EBAE6-F332-4A52-8975-DC803CD0BC07}" type="presOf" srcId="{7ECF5049-DA30-4421-8A8B-D13303D917CE}" destId="{3BA7206B-3ADB-4164-84CB-87AD457B0E99}" srcOrd="0" destOrd="0" presId="urn:microsoft.com/office/officeart/2005/8/layout/chevron2"/>
    <dgm:cxn modelId="{AF8C072A-8E73-4349-8E60-ACE04635EC2E}" type="presOf" srcId="{28AA6196-B01B-4DC3-84B1-C51B2B2183BF}" destId="{250363F0-A85B-4FA3-A46B-A5559DBBC99E}" srcOrd="0" destOrd="0" presId="urn:microsoft.com/office/officeart/2005/8/layout/chevron2"/>
    <dgm:cxn modelId="{95D395DE-F342-4195-B776-7433ED8853D5}" srcId="{E65116E5-807E-4F72-9B7A-1C4DFEDA4604}" destId="{7ECF5049-DA30-4421-8A8B-D13303D917CE}" srcOrd="0" destOrd="0" parTransId="{999AD9A7-F33E-4F1A-A840-75CE164BF66A}" sibTransId="{AFD300B8-0945-497F-A79A-EFC79F515AD5}"/>
    <dgm:cxn modelId="{D75DCDEE-AB1F-4748-B975-73687B660795}" type="presOf" srcId="{644AEE33-E5B5-44F0-8937-E5C48D865544}" destId="{AB93EA12-B8B0-4875-A739-B753CF8A2F73}" srcOrd="0" destOrd="0" presId="urn:microsoft.com/office/officeart/2005/8/layout/chevron2"/>
    <dgm:cxn modelId="{907BAACA-BA5D-4E80-9E8E-1F02E66AE348}" type="presOf" srcId="{B6E31F73-4341-49B8-810F-7959A4446B40}" destId="{250363F0-A85B-4FA3-A46B-A5559DBBC99E}" srcOrd="0" destOrd="1" presId="urn:microsoft.com/office/officeart/2005/8/layout/chevron2"/>
    <dgm:cxn modelId="{8994EF9E-3D54-4949-95BF-A093450D8771}" srcId="{644AEE33-E5B5-44F0-8937-E5C48D865544}" destId="{14C906FF-5989-42A0-9685-779870458B2F}" srcOrd="2" destOrd="0" parTransId="{167FCB39-EC4B-448E-86A1-4EE37407A734}" sibTransId="{491FCA72-AE70-4BB3-81F0-46DC70A29D61}"/>
    <dgm:cxn modelId="{6043EB3A-0099-4D4B-9D37-E6956A39614C}" type="presOf" srcId="{14C906FF-5989-42A0-9685-779870458B2F}" destId="{0668271E-C826-410A-9D0A-747D9ACD1712}" srcOrd="0" destOrd="0" presId="urn:microsoft.com/office/officeart/2005/8/layout/chevron2"/>
    <dgm:cxn modelId="{E3D788B9-1BB0-4A81-8779-4CCB76900517}" type="presOf" srcId="{51250962-9C12-4982-B516-1AD4CCF56EA6}" destId="{3BA7206B-3ADB-4164-84CB-87AD457B0E99}" srcOrd="0" destOrd="1" presId="urn:microsoft.com/office/officeart/2005/8/layout/chevron2"/>
    <dgm:cxn modelId="{9D0CEDDB-0FE2-4EFE-B977-DDF36165E126}" type="presOf" srcId="{4F1CED3E-6265-4D58-88EC-E48EC36E5EBD}" destId="{4D07E4F8-90E0-48CE-B645-EC60E6DA93A5}" srcOrd="0" destOrd="0" presId="urn:microsoft.com/office/officeart/2005/8/layout/chevron2"/>
    <dgm:cxn modelId="{82FDD0D5-B30C-4EB9-9DEB-067ACEC397B8}" srcId="{14C906FF-5989-42A0-9685-779870458B2F}" destId="{611118EA-DDA9-49A5-9C28-D09E461F0883}" srcOrd="0" destOrd="0" parTransId="{0748335E-459C-48B5-B309-DA4FCF786573}" sibTransId="{FD3B00EA-3C1B-48D8-B36A-92A671DEA62B}"/>
    <dgm:cxn modelId="{82A4D57E-5DC9-41C1-9FC1-DC869498CB41}" srcId="{E65116E5-807E-4F72-9B7A-1C4DFEDA4604}" destId="{51250962-9C12-4982-B516-1AD4CCF56EA6}" srcOrd="1" destOrd="0" parTransId="{D76E1C08-6D6B-4949-AF4E-6E79FBBE7FE8}" sibTransId="{3767F899-58B5-4439-B266-C00315D9A3D1}"/>
    <dgm:cxn modelId="{652CFAD4-741E-4FDA-B55A-10EC4882EB55}" type="presOf" srcId="{611118EA-DDA9-49A5-9C28-D09E461F0883}" destId="{5108CA87-7B9D-4D76-AF43-A19D2BA7C276}" srcOrd="0" destOrd="0" presId="urn:microsoft.com/office/officeart/2005/8/layout/chevron2"/>
    <dgm:cxn modelId="{4BA0E6D9-21F3-4EF4-B979-B7211C2994A3}" type="presOf" srcId="{E65116E5-807E-4F72-9B7A-1C4DFEDA4604}" destId="{2ACB0347-23AE-471F-840C-447804FAF9C7}" srcOrd="0" destOrd="0" presId="urn:microsoft.com/office/officeart/2005/8/layout/chevron2"/>
    <dgm:cxn modelId="{C2E0ECB1-0AEC-4856-8A9C-A27EFF8F6684}" srcId="{644AEE33-E5B5-44F0-8937-E5C48D865544}" destId="{4F1CED3E-6265-4D58-88EC-E48EC36E5EBD}" srcOrd="1" destOrd="0" parTransId="{7B939190-0D42-4A83-B6D6-C76695329F30}" sibTransId="{47DFD9EF-92CE-407C-986D-A669AE9AB1DA}"/>
    <dgm:cxn modelId="{85D8D41E-C949-4DA3-B85A-A5698728AD25}" type="presParOf" srcId="{AB93EA12-B8B0-4875-A739-B753CF8A2F73}" destId="{2DE8E20A-4BED-49C4-A7B1-93E79EB36604}" srcOrd="0" destOrd="0" presId="urn:microsoft.com/office/officeart/2005/8/layout/chevron2"/>
    <dgm:cxn modelId="{CADAD317-94B8-4F2C-B459-5AF451B469B8}" type="presParOf" srcId="{2DE8E20A-4BED-49C4-A7B1-93E79EB36604}" destId="{2ACB0347-23AE-471F-840C-447804FAF9C7}" srcOrd="0" destOrd="0" presId="urn:microsoft.com/office/officeart/2005/8/layout/chevron2"/>
    <dgm:cxn modelId="{DE13C4FF-ECDC-4A82-941A-AD098EFF0310}" type="presParOf" srcId="{2DE8E20A-4BED-49C4-A7B1-93E79EB36604}" destId="{3BA7206B-3ADB-4164-84CB-87AD457B0E99}" srcOrd="1" destOrd="0" presId="urn:microsoft.com/office/officeart/2005/8/layout/chevron2"/>
    <dgm:cxn modelId="{745AB88B-229C-4227-ACAC-880AAE7668FB}" type="presParOf" srcId="{AB93EA12-B8B0-4875-A739-B753CF8A2F73}" destId="{50136E42-22B5-4277-A5CE-0ECDE1E2D67C}" srcOrd="1" destOrd="0" presId="urn:microsoft.com/office/officeart/2005/8/layout/chevron2"/>
    <dgm:cxn modelId="{75936B06-68C4-47BD-AE13-CCD5C55B2EB4}" type="presParOf" srcId="{AB93EA12-B8B0-4875-A739-B753CF8A2F73}" destId="{F0785FAA-E0DD-409B-8400-F757F8AE56AD}" srcOrd="2" destOrd="0" presId="urn:microsoft.com/office/officeart/2005/8/layout/chevron2"/>
    <dgm:cxn modelId="{121D5CCC-4492-4410-BA28-B870D46C33E0}" type="presParOf" srcId="{F0785FAA-E0DD-409B-8400-F757F8AE56AD}" destId="{4D07E4F8-90E0-48CE-B645-EC60E6DA93A5}" srcOrd="0" destOrd="0" presId="urn:microsoft.com/office/officeart/2005/8/layout/chevron2"/>
    <dgm:cxn modelId="{4AD9320D-547E-4959-B2C8-51D126605CCC}" type="presParOf" srcId="{F0785FAA-E0DD-409B-8400-F757F8AE56AD}" destId="{250363F0-A85B-4FA3-A46B-A5559DBBC99E}" srcOrd="1" destOrd="0" presId="urn:microsoft.com/office/officeart/2005/8/layout/chevron2"/>
    <dgm:cxn modelId="{63B486BA-6CD5-4723-878D-607EC624F936}" type="presParOf" srcId="{AB93EA12-B8B0-4875-A739-B753CF8A2F73}" destId="{58D6F6FF-9438-43FD-806F-9249D104A24D}" srcOrd="3" destOrd="0" presId="urn:microsoft.com/office/officeart/2005/8/layout/chevron2"/>
    <dgm:cxn modelId="{8C0F44BA-F451-438E-8826-125833A65F37}" type="presParOf" srcId="{AB93EA12-B8B0-4875-A739-B753CF8A2F73}" destId="{63586D2A-0C3D-4BE1-94C4-1116D089FCE8}" srcOrd="4" destOrd="0" presId="urn:microsoft.com/office/officeart/2005/8/layout/chevron2"/>
    <dgm:cxn modelId="{65943EB0-D4B2-40E7-AF00-EEC2D8EBD79B}" type="presParOf" srcId="{63586D2A-0C3D-4BE1-94C4-1116D089FCE8}" destId="{0668271E-C826-410A-9D0A-747D9ACD1712}" srcOrd="0" destOrd="0" presId="urn:microsoft.com/office/officeart/2005/8/layout/chevron2"/>
    <dgm:cxn modelId="{26FA5F71-A8A0-4AD4-9947-6D0B8F5AA208}" type="presParOf" srcId="{63586D2A-0C3D-4BE1-94C4-1116D089FCE8}" destId="{5108CA87-7B9D-4D76-AF43-A19D2BA7C27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EABA33-1139-4651-81BA-BE83567E22D6}" type="doc">
      <dgm:prSet loTypeId="urn:microsoft.com/office/officeart/2005/8/layout/default#6" loCatId="list" qsTypeId="urn:microsoft.com/office/officeart/2005/8/quickstyle/simple1" qsCatId="simple" csTypeId="urn:microsoft.com/office/officeart/2005/8/colors/colorful1#5" csCatId="colorful" phldr="1"/>
      <dgm:spPr/>
      <dgm:t>
        <a:bodyPr/>
        <a:lstStyle/>
        <a:p>
          <a:endParaRPr lang="es-AR"/>
        </a:p>
      </dgm:t>
    </dgm:pt>
    <dgm:pt modelId="{1814F0A4-631F-42B2-B9BF-D72C956153EB}">
      <dgm:prSet phldrT="[Texto]" custT="1"/>
      <dgm:spPr/>
      <dgm:t>
        <a:bodyPr/>
        <a:lstStyle/>
        <a:p>
          <a:r>
            <a:rPr lang="es-MX" sz="1800" dirty="0" smtClean="0"/>
            <a:t>Cs. de la Información y de la Comunicación</a:t>
          </a:r>
          <a:endParaRPr lang="es-AR" sz="1800" dirty="0"/>
        </a:p>
      </dgm:t>
    </dgm:pt>
    <dgm:pt modelId="{648AA165-08D1-4C22-BB67-B62FA04C42B1}" type="parTrans" cxnId="{D6FBC49F-839F-4771-8F7E-7E2418E8C4AF}">
      <dgm:prSet/>
      <dgm:spPr/>
      <dgm:t>
        <a:bodyPr/>
        <a:lstStyle/>
        <a:p>
          <a:endParaRPr lang="es-AR" sz="1800"/>
        </a:p>
      </dgm:t>
    </dgm:pt>
    <dgm:pt modelId="{05AF87D1-C5D9-48AD-BB4D-54D9AB944D37}" type="sibTrans" cxnId="{D6FBC49F-839F-4771-8F7E-7E2418E8C4AF}">
      <dgm:prSet/>
      <dgm:spPr/>
      <dgm:t>
        <a:bodyPr/>
        <a:lstStyle/>
        <a:p>
          <a:endParaRPr lang="es-AR" sz="1800"/>
        </a:p>
      </dgm:t>
    </dgm:pt>
    <dgm:pt modelId="{6E22037D-4979-4C14-B15F-B35700515FA7}">
      <dgm:prSet phldrT="[Texto]" custT="1"/>
      <dgm:spPr/>
      <dgm:t>
        <a:bodyPr/>
        <a:lstStyle/>
        <a:p>
          <a:r>
            <a:rPr lang="es-MX" sz="1800" dirty="0" smtClean="0"/>
            <a:t>Cs. Políticas, Rel. Internacionales y Diplomacia</a:t>
          </a:r>
          <a:endParaRPr lang="es-AR" sz="1800" dirty="0"/>
        </a:p>
      </dgm:t>
    </dgm:pt>
    <dgm:pt modelId="{8FB30DD4-0B8E-4554-A20B-85510418B482}" type="parTrans" cxnId="{FF1F48B7-FCB0-45E7-9B67-5CCD5E683B07}">
      <dgm:prSet/>
      <dgm:spPr/>
      <dgm:t>
        <a:bodyPr/>
        <a:lstStyle/>
        <a:p>
          <a:endParaRPr lang="es-AR" sz="1800"/>
        </a:p>
      </dgm:t>
    </dgm:pt>
    <dgm:pt modelId="{5C7BE5B7-6F4E-41D4-9B7A-8256DD6B3DB6}" type="sibTrans" cxnId="{FF1F48B7-FCB0-45E7-9B67-5CCD5E683B07}">
      <dgm:prSet/>
      <dgm:spPr/>
      <dgm:t>
        <a:bodyPr/>
        <a:lstStyle/>
        <a:p>
          <a:endParaRPr lang="es-AR" sz="1800"/>
        </a:p>
      </dgm:t>
    </dgm:pt>
    <dgm:pt modelId="{FC0392D2-18E2-4A15-86D6-0D321A8BBC06}">
      <dgm:prSet phldrT="[Texto]" custT="1"/>
      <dgm:spPr/>
      <dgm:t>
        <a:bodyPr/>
        <a:lstStyle/>
        <a:p>
          <a:r>
            <a:rPr lang="es-MX" sz="1800" dirty="0" smtClean="0"/>
            <a:t>Demografía y Geografía</a:t>
          </a:r>
          <a:endParaRPr lang="es-AR" sz="1800" dirty="0"/>
        </a:p>
      </dgm:t>
    </dgm:pt>
    <dgm:pt modelId="{B1C07B24-10F3-4D9F-A891-280B35D92879}" type="parTrans" cxnId="{5F351372-E28A-4C4E-BC03-600CE1992001}">
      <dgm:prSet/>
      <dgm:spPr/>
      <dgm:t>
        <a:bodyPr/>
        <a:lstStyle/>
        <a:p>
          <a:endParaRPr lang="es-AR" sz="1800"/>
        </a:p>
      </dgm:t>
    </dgm:pt>
    <dgm:pt modelId="{1A6CBBCA-5094-4C82-A73F-7896059821FC}" type="sibTrans" cxnId="{5F351372-E28A-4C4E-BC03-600CE1992001}">
      <dgm:prSet/>
      <dgm:spPr/>
      <dgm:t>
        <a:bodyPr/>
        <a:lstStyle/>
        <a:p>
          <a:endParaRPr lang="es-AR" sz="1800"/>
        </a:p>
      </dgm:t>
    </dgm:pt>
    <dgm:pt modelId="{DD3DB1FC-1EDA-481B-AD98-1D4B2C51B641}">
      <dgm:prSet phldrT="[Texto]" custT="1"/>
      <dgm:spPr/>
      <dgm:t>
        <a:bodyPr/>
        <a:lstStyle/>
        <a:p>
          <a:r>
            <a:rPr lang="es-MX" sz="1800" dirty="0" smtClean="0"/>
            <a:t>Derecho</a:t>
          </a:r>
          <a:endParaRPr lang="es-AR" sz="1800" dirty="0"/>
        </a:p>
      </dgm:t>
    </dgm:pt>
    <dgm:pt modelId="{C5894297-5FF9-4268-9F95-4D4239E82BA9}" type="parTrans" cxnId="{2C4C545D-B7BF-4C2B-A3EF-17B250DC06DD}">
      <dgm:prSet/>
      <dgm:spPr/>
      <dgm:t>
        <a:bodyPr/>
        <a:lstStyle/>
        <a:p>
          <a:endParaRPr lang="es-AR" sz="1800"/>
        </a:p>
      </dgm:t>
    </dgm:pt>
    <dgm:pt modelId="{5FBE184C-5F00-430B-A159-A70305E8672E}" type="sibTrans" cxnId="{2C4C545D-B7BF-4C2B-A3EF-17B250DC06DD}">
      <dgm:prSet/>
      <dgm:spPr/>
      <dgm:t>
        <a:bodyPr/>
        <a:lstStyle/>
        <a:p>
          <a:endParaRPr lang="es-AR" sz="1800"/>
        </a:p>
      </dgm:t>
    </dgm:pt>
    <dgm:pt modelId="{2ACE2D3D-8E04-42B2-AE71-697EDBD7348C}">
      <dgm:prSet phldrT="[Texto]" custT="1"/>
      <dgm:spPr/>
      <dgm:t>
        <a:bodyPr/>
        <a:lstStyle/>
        <a:p>
          <a:r>
            <a:rPr lang="es-MX" sz="1800" dirty="0" smtClean="0"/>
            <a:t>Economía y Administración</a:t>
          </a:r>
          <a:endParaRPr lang="es-AR" sz="1800" dirty="0"/>
        </a:p>
      </dgm:t>
    </dgm:pt>
    <dgm:pt modelId="{A3EA704A-6CA7-4F56-BFAF-491399E32E49}" type="parTrans" cxnId="{BEC1DB6A-DCA6-408A-B12E-285DE1CB8EE3}">
      <dgm:prSet/>
      <dgm:spPr/>
      <dgm:t>
        <a:bodyPr/>
        <a:lstStyle/>
        <a:p>
          <a:endParaRPr lang="es-AR" sz="1800"/>
        </a:p>
      </dgm:t>
    </dgm:pt>
    <dgm:pt modelId="{BC1EA27A-91E1-4595-A314-CD0366D363CF}" type="sibTrans" cxnId="{BEC1DB6A-DCA6-408A-B12E-285DE1CB8EE3}">
      <dgm:prSet/>
      <dgm:spPr/>
      <dgm:t>
        <a:bodyPr/>
        <a:lstStyle/>
        <a:p>
          <a:endParaRPr lang="es-AR" sz="1800"/>
        </a:p>
      </dgm:t>
    </dgm:pt>
    <dgm:pt modelId="{3039249D-3AE4-46FB-97E8-B40323D8EA92}">
      <dgm:prSet phldrT="[Texto]" custT="1"/>
      <dgm:spPr/>
      <dgm:t>
        <a:bodyPr/>
        <a:lstStyle/>
        <a:p>
          <a:r>
            <a:rPr lang="es-MX" sz="1800" dirty="0" smtClean="0"/>
            <a:t>Otras Cs. Sociales</a:t>
          </a:r>
          <a:endParaRPr lang="es-AR" sz="1800" dirty="0"/>
        </a:p>
      </dgm:t>
    </dgm:pt>
    <dgm:pt modelId="{8AA8613F-25C8-492B-9458-E9B93DD63EE2}" type="parTrans" cxnId="{B09E775B-D6D6-4986-9275-DD555944FF67}">
      <dgm:prSet/>
      <dgm:spPr/>
      <dgm:t>
        <a:bodyPr/>
        <a:lstStyle/>
        <a:p>
          <a:endParaRPr lang="es-AR" sz="1800"/>
        </a:p>
      </dgm:t>
    </dgm:pt>
    <dgm:pt modelId="{B5B22718-9A49-40DE-AB4F-263DD515D8A0}" type="sibTrans" cxnId="{B09E775B-D6D6-4986-9275-DD555944FF67}">
      <dgm:prSet/>
      <dgm:spPr/>
      <dgm:t>
        <a:bodyPr/>
        <a:lstStyle/>
        <a:p>
          <a:endParaRPr lang="es-AR" sz="1800"/>
        </a:p>
      </dgm:t>
    </dgm:pt>
    <dgm:pt modelId="{4A749CD3-5261-46A6-B489-9041427597A7}">
      <dgm:prSet phldrT="[Texto]" custT="1"/>
      <dgm:spPr/>
      <dgm:t>
        <a:bodyPr/>
        <a:lstStyle/>
        <a:p>
          <a:r>
            <a:rPr lang="es-MX" sz="1800" dirty="0" smtClean="0"/>
            <a:t>Rel. Institucionales y Humanas</a:t>
          </a:r>
          <a:endParaRPr lang="es-AR" sz="1800" dirty="0"/>
        </a:p>
      </dgm:t>
    </dgm:pt>
    <dgm:pt modelId="{C9A1C8F0-B71D-4395-910C-362F71FFE614}" type="parTrans" cxnId="{CF494E54-627D-414D-BC01-36AC55D1BE3D}">
      <dgm:prSet/>
      <dgm:spPr/>
      <dgm:t>
        <a:bodyPr/>
        <a:lstStyle/>
        <a:p>
          <a:endParaRPr lang="es-AR" sz="1800"/>
        </a:p>
      </dgm:t>
    </dgm:pt>
    <dgm:pt modelId="{F5D252DE-62BC-460A-B7E3-3346A7E2C401}" type="sibTrans" cxnId="{CF494E54-627D-414D-BC01-36AC55D1BE3D}">
      <dgm:prSet/>
      <dgm:spPr/>
      <dgm:t>
        <a:bodyPr/>
        <a:lstStyle/>
        <a:p>
          <a:endParaRPr lang="es-AR" sz="1800"/>
        </a:p>
      </dgm:t>
    </dgm:pt>
    <dgm:pt modelId="{939DF454-00E4-47A4-8F02-AAEDADF86F4B}">
      <dgm:prSet phldrT="[Texto]" custT="1"/>
      <dgm:spPr/>
      <dgm:t>
        <a:bodyPr/>
        <a:lstStyle/>
        <a:p>
          <a:r>
            <a:rPr lang="es-MX" sz="1800" dirty="0" smtClean="0"/>
            <a:t>Sociología, Antropología y Servicio Social</a:t>
          </a:r>
          <a:endParaRPr lang="es-AR" sz="1800" dirty="0"/>
        </a:p>
      </dgm:t>
    </dgm:pt>
    <dgm:pt modelId="{6AFBC7DE-8F96-4C81-BBBC-FF4C8E75EA70}" type="parTrans" cxnId="{66617D2A-6AF9-4723-A4B2-8053769C0D3C}">
      <dgm:prSet/>
      <dgm:spPr/>
      <dgm:t>
        <a:bodyPr/>
        <a:lstStyle/>
        <a:p>
          <a:endParaRPr lang="es-AR" sz="1800"/>
        </a:p>
      </dgm:t>
    </dgm:pt>
    <dgm:pt modelId="{D015E108-C271-486E-99AB-CA14F3310C8A}" type="sibTrans" cxnId="{66617D2A-6AF9-4723-A4B2-8053769C0D3C}">
      <dgm:prSet/>
      <dgm:spPr/>
      <dgm:t>
        <a:bodyPr/>
        <a:lstStyle/>
        <a:p>
          <a:endParaRPr lang="es-AR" sz="1800"/>
        </a:p>
      </dgm:t>
    </dgm:pt>
    <dgm:pt modelId="{0FD57516-283B-41A6-B817-8E5FAE8F12FF}" type="pres">
      <dgm:prSet presAssocID="{FFEABA33-1139-4651-81BA-BE83567E22D6}" presName="diagram" presStyleCnt="0">
        <dgm:presLayoutVars>
          <dgm:dir/>
          <dgm:resizeHandles val="exact"/>
        </dgm:presLayoutVars>
      </dgm:prSet>
      <dgm:spPr/>
      <dgm:t>
        <a:bodyPr/>
        <a:lstStyle/>
        <a:p>
          <a:endParaRPr lang="es-AR"/>
        </a:p>
      </dgm:t>
    </dgm:pt>
    <dgm:pt modelId="{DCAD92AB-C893-4566-BC2E-37D8368A282C}" type="pres">
      <dgm:prSet presAssocID="{1814F0A4-631F-42B2-B9BF-D72C956153EB}" presName="node" presStyleLbl="node1" presStyleIdx="0" presStyleCnt="8">
        <dgm:presLayoutVars>
          <dgm:bulletEnabled val="1"/>
        </dgm:presLayoutVars>
      </dgm:prSet>
      <dgm:spPr/>
      <dgm:t>
        <a:bodyPr/>
        <a:lstStyle/>
        <a:p>
          <a:endParaRPr lang="es-AR"/>
        </a:p>
      </dgm:t>
    </dgm:pt>
    <dgm:pt modelId="{E28DD4A6-D075-473D-8731-FB7ABC656B14}" type="pres">
      <dgm:prSet presAssocID="{05AF87D1-C5D9-48AD-BB4D-54D9AB944D37}" presName="sibTrans" presStyleCnt="0"/>
      <dgm:spPr/>
    </dgm:pt>
    <dgm:pt modelId="{9300F307-8BDF-419E-B0EA-A36F7548D8FE}" type="pres">
      <dgm:prSet presAssocID="{6E22037D-4979-4C14-B15F-B35700515FA7}" presName="node" presStyleLbl="node1" presStyleIdx="1" presStyleCnt="8">
        <dgm:presLayoutVars>
          <dgm:bulletEnabled val="1"/>
        </dgm:presLayoutVars>
      </dgm:prSet>
      <dgm:spPr/>
      <dgm:t>
        <a:bodyPr/>
        <a:lstStyle/>
        <a:p>
          <a:endParaRPr lang="es-AR"/>
        </a:p>
      </dgm:t>
    </dgm:pt>
    <dgm:pt modelId="{AF5DF697-A965-474D-B1B4-9A60BABBAC7E}" type="pres">
      <dgm:prSet presAssocID="{5C7BE5B7-6F4E-41D4-9B7A-8256DD6B3DB6}" presName="sibTrans" presStyleCnt="0"/>
      <dgm:spPr/>
    </dgm:pt>
    <dgm:pt modelId="{0F1B8371-6F2A-42B1-BB85-61CF9C25EA6A}" type="pres">
      <dgm:prSet presAssocID="{FC0392D2-18E2-4A15-86D6-0D321A8BBC06}" presName="node" presStyleLbl="node1" presStyleIdx="2" presStyleCnt="8">
        <dgm:presLayoutVars>
          <dgm:bulletEnabled val="1"/>
        </dgm:presLayoutVars>
      </dgm:prSet>
      <dgm:spPr/>
      <dgm:t>
        <a:bodyPr/>
        <a:lstStyle/>
        <a:p>
          <a:endParaRPr lang="es-AR"/>
        </a:p>
      </dgm:t>
    </dgm:pt>
    <dgm:pt modelId="{7013194E-74F9-45C6-B0E5-B2838F0D6D04}" type="pres">
      <dgm:prSet presAssocID="{1A6CBBCA-5094-4C82-A73F-7896059821FC}" presName="sibTrans" presStyleCnt="0"/>
      <dgm:spPr/>
    </dgm:pt>
    <dgm:pt modelId="{51BCF4A7-7C75-4B1C-B8E0-59DBC6B02BD2}" type="pres">
      <dgm:prSet presAssocID="{DD3DB1FC-1EDA-481B-AD98-1D4B2C51B641}" presName="node" presStyleLbl="node1" presStyleIdx="3" presStyleCnt="8">
        <dgm:presLayoutVars>
          <dgm:bulletEnabled val="1"/>
        </dgm:presLayoutVars>
      </dgm:prSet>
      <dgm:spPr/>
      <dgm:t>
        <a:bodyPr/>
        <a:lstStyle/>
        <a:p>
          <a:endParaRPr lang="es-AR"/>
        </a:p>
      </dgm:t>
    </dgm:pt>
    <dgm:pt modelId="{B50AAF0B-3BC4-4E9F-AFFF-0BEC1786C42C}" type="pres">
      <dgm:prSet presAssocID="{5FBE184C-5F00-430B-A159-A70305E8672E}" presName="sibTrans" presStyleCnt="0"/>
      <dgm:spPr/>
    </dgm:pt>
    <dgm:pt modelId="{EB97BD58-016C-425A-98EC-5D6EC9C2B007}" type="pres">
      <dgm:prSet presAssocID="{2ACE2D3D-8E04-42B2-AE71-697EDBD7348C}" presName="node" presStyleLbl="node1" presStyleIdx="4" presStyleCnt="8">
        <dgm:presLayoutVars>
          <dgm:bulletEnabled val="1"/>
        </dgm:presLayoutVars>
      </dgm:prSet>
      <dgm:spPr/>
      <dgm:t>
        <a:bodyPr/>
        <a:lstStyle/>
        <a:p>
          <a:endParaRPr lang="es-AR"/>
        </a:p>
      </dgm:t>
    </dgm:pt>
    <dgm:pt modelId="{94712E47-DFB1-4840-A29D-621B1B9E7E8A}" type="pres">
      <dgm:prSet presAssocID="{BC1EA27A-91E1-4595-A314-CD0366D363CF}" presName="sibTrans" presStyleCnt="0"/>
      <dgm:spPr/>
    </dgm:pt>
    <dgm:pt modelId="{3DEF8A93-E42A-48F4-BE39-BCD2F770B4B8}" type="pres">
      <dgm:prSet presAssocID="{3039249D-3AE4-46FB-97E8-B40323D8EA92}" presName="node" presStyleLbl="node1" presStyleIdx="5" presStyleCnt="8">
        <dgm:presLayoutVars>
          <dgm:bulletEnabled val="1"/>
        </dgm:presLayoutVars>
      </dgm:prSet>
      <dgm:spPr/>
      <dgm:t>
        <a:bodyPr/>
        <a:lstStyle/>
        <a:p>
          <a:endParaRPr lang="es-AR"/>
        </a:p>
      </dgm:t>
    </dgm:pt>
    <dgm:pt modelId="{8BC6FE16-3626-40C6-AA5A-84476F25B8DA}" type="pres">
      <dgm:prSet presAssocID="{B5B22718-9A49-40DE-AB4F-263DD515D8A0}" presName="sibTrans" presStyleCnt="0"/>
      <dgm:spPr/>
    </dgm:pt>
    <dgm:pt modelId="{604944BF-E4A9-47B8-B0B3-8C1630E9A9CD}" type="pres">
      <dgm:prSet presAssocID="{4A749CD3-5261-46A6-B489-9041427597A7}" presName="node" presStyleLbl="node1" presStyleIdx="6" presStyleCnt="8" custLinFactNeighborX="-2663" custLinFactNeighborY="1662">
        <dgm:presLayoutVars>
          <dgm:bulletEnabled val="1"/>
        </dgm:presLayoutVars>
      </dgm:prSet>
      <dgm:spPr/>
      <dgm:t>
        <a:bodyPr/>
        <a:lstStyle/>
        <a:p>
          <a:endParaRPr lang="es-AR"/>
        </a:p>
      </dgm:t>
    </dgm:pt>
    <dgm:pt modelId="{0FC7C078-63C2-4B19-8980-74AC3EC29B8F}" type="pres">
      <dgm:prSet presAssocID="{F5D252DE-62BC-460A-B7E3-3346A7E2C401}" presName="sibTrans" presStyleCnt="0"/>
      <dgm:spPr/>
    </dgm:pt>
    <dgm:pt modelId="{492736F2-C997-4791-B2A2-456A4993017F}" type="pres">
      <dgm:prSet presAssocID="{939DF454-00E4-47A4-8F02-AAEDADF86F4B}" presName="node" presStyleLbl="node1" presStyleIdx="7" presStyleCnt="8">
        <dgm:presLayoutVars>
          <dgm:bulletEnabled val="1"/>
        </dgm:presLayoutVars>
      </dgm:prSet>
      <dgm:spPr/>
      <dgm:t>
        <a:bodyPr/>
        <a:lstStyle/>
        <a:p>
          <a:endParaRPr lang="es-AR"/>
        </a:p>
      </dgm:t>
    </dgm:pt>
  </dgm:ptLst>
  <dgm:cxnLst>
    <dgm:cxn modelId="{FF1F48B7-FCB0-45E7-9B67-5CCD5E683B07}" srcId="{FFEABA33-1139-4651-81BA-BE83567E22D6}" destId="{6E22037D-4979-4C14-B15F-B35700515FA7}" srcOrd="1" destOrd="0" parTransId="{8FB30DD4-0B8E-4554-A20B-85510418B482}" sibTransId="{5C7BE5B7-6F4E-41D4-9B7A-8256DD6B3DB6}"/>
    <dgm:cxn modelId="{B44BF160-CFDF-4A71-8B7A-5BF46FE8F06C}" type="presOf" srcId="{939DF454-00E4-47A4-8F02-AAEDADF86F4B}" destId="{492736F2-C997-4791-B2A2-456A4993017F}" srcOrd="0" destOrd="0" presId="urn:microsoft.com/office/officeart/2005/8/layout/default#6"/>
    <dgm:cxn modelId="{B09E775B-D6D6-4986-9275-DD555944FF67}" srcId="{FFEABA33-1139-4651-81BA-BE83567E22D6}" destId="{3039249D-3AE4-46FB-97E8-B40323D8EA92}" srcOrd="5" destOrd="0" parTransId="{8AA8613F-25C8-492B-9458-E9B93DD63EE2}" sibTransId="{B5B22718-9A49-40DE-AB4F-263DD515D8A0}"/>
    <dgm:cxn modelId="{2C4C545D-B7BF-4C2B-A3EF-17B250DC06DD}" srcId="{FFEABA33-1139-4651-81BA-BE83567E22D6}" destId="{DD3DB1FC-1EDA-481B-AD98-1D4B2C51B641}" srcOrd="3" destOrd="0" parTransId="{C5894297-5FF9-4268-9F95-4D4239E82BA9}" sibTransId="{5FBE184C-5F00-430B-A159-A70305E8672E}"/>
    <dgm:cxn modelId="{8F6C5ED6-4670-4511-9C17-9278643E44D2}" type="presOf" srcId="{DD3DB1FC-1EDA-481B-AD98-1D4B2C51B641}" destId="{51BCF4A7-7C75-4B1C-B8E0-59DBC6B02BD2}" srcOrd="0" destOrd="0" presId="urn:microsoft.com/office/officeart/2005/8/layout/default#6"/>
    <dgm:cxn modelId="{70DDED4C-9D36-470C-A13C-AF9802C4E54A}" type="presOf" srcId="{2ACE2D3D-8E04-42B2-AE71-697EDBD7348C}" destId="{EB97BD58-016C-425A-98EC-5D6EC9C2B007}" srcOrd="0" destOrd="0" presId="urn:microsoft.com/office/officeart/2005/8/layout/default#6"/>
    <dgm:cxn modelId="{D6FBC49F-839F-4771-8F7E-7E2418E8C4AF}" srcId="{FFEABA33-1139-4651-81BA-BE83567E22D6}" destId="{1814F0A4-631F-42B2-B9BF-D72C956153EB}" srcOrd="0" destOrd="0" parTransId="{648AA165-08D1-4C22-BB67-B62FA04C42B1}" sibTransId="{05AF87D1-C5D9-48AD-BB4D-54D9AB944D37}"/>
    <dgm:cxn modelId="{E1BB657B-0F72-4511-8B7B-A4AA28019256}" type="presOf" srcId="{4A749CD3-5261-46A6-B489-9041427597A7}" destId="{604944BF-E4A9-47B8-B0B3-8C1630E9A9CD}" srcOrd="0" destOrd="0" presId="urn:microsoft.com/office/officeart/2005/8/layout/default#6"/>
    <dgm:cxn modelId="{2F35BA93-6994-4C3A-A1AB-9DC52E6AE4BA}" type="presOf" srcId="{6E22037D-4979-4C14-B15F-B35700515FA7}" destId="{9300F307-8BDF-419E-B0EA-A36F7548D8FE}" srcOrd="0" destOrd="0" presId="urn:microsoft.com/office/officeart/2005/8/layout/default#6"/>
    <dgm:cxn modelId="{0A6953B6-8CA3-4240-82FE-6E3FF95B5063}" type="presOf" srcId="{FFEABA33-1139-4651-81BA-BE83567E22D6}" destId="{0FD57516-283B-41A6-B817-8E5FAE8F12FF}" srcOrd="0" destOrd="0" presId="urn:microsoft.com/office/officeart/2005/8/layout/default#6"/>
    <dgm:cxn modelId="{BB5E7900-0997-402B-8CCE-31F894FEF24E}" type="presOf" srcId="{3039249D-3AE4-46FB-97E8-B40323D8EA92}" destId="{3DEF8A93-E42A-48F4-BE39-BCD2F770B4B8}" srcOrd="0" destOrd="0" presId="urn:microsoft.com/office/officeart/2005/8/layout/default#6"/>
    <dgm:cxn modelId="{5F351372-E28A-4C4E-BC03-600CE1992001}" srcId="{FFEABA33-1139-4651-81BA-BE83567E22D6}" destId="{FC0392D2-18E2-4A15-86D6-0D321A8BBC06}" srcOrd="2" destOrd="0" parTransId="{B1C07B24-10F3-4D9F-A891-280B35D92879}" sibTransId="{1A6CBBCA-5094-4C82-A73F-7896059821FC}"/>
    <dgm:cxn modelId="{362C8D7A-360E-4C62-8460-17869619CCC8}" type="presOf" srcId="{FC0392D2-18E2-4A15-86D6-0D321A8BBC06}" destId="{0F1B8371-6F2A-42B1-BB85-61CF9C25EA6A}" srcOrd="0" destOrd="0" presId="urn:microsoft.com/office/officeart/2005/8/layout/default#6"/>
    <dgm:cxn modelId="{BEC1DB6A-DCA6-408A-B12E-285DE1CB8EE3}" srcId="{FFEABA33-1139-4651-81BA-BE83567E22D6}" destId="{2ACE2D3D-8E04-42B2-AE71-697EDBD7348C}" srcOrd="4" destOrd="0" parTransId="{A3EA704A-6CA7-4F56-BFAF-491399E32E49}" sibTransId="{BC1EA27A-91E1-4595-A314-CD0366D363CF}"/>
    <dgm:cxn modelId="{CF494E54-627D-414D-BC01-36AC55D1BE3D}" srcId="{FFEABA33-1139-4651-81BA-BE83567E22D6}" destId="{4A749CD3-5261-46A6-B489-9041427597A7}" srcOrd="6" destOrd="0" parTransId="{C9A1C8F0-B71D-4395-910C-362F71FFE614}" sibTransId="{F5D252DE-62BC-460A-B7E3-3346A7E2C401}"/>
    <dgm:cxn modelId="{66617D2A-6AF9-4723-A4B2-8053769C0D3C}" srcId="{FFEABA33-1139-4651-81BA-BE83567E22D6}" destId="{939DF454-00E4-47A4-8F02-AAEDADF86F4B}" srcOrd="7" destOrd="0" parTransId="{6AFBC7DE-8F96-4C81-BBBC-FF4C8E75EA70}" sibTransId="{D015E108-C271-486E-99AB-CA14F3310C8A}"/>
    <dgm:cxn modelId="{D84E65EE-88F9-4D5F-8791-C5187AD273DA}" type="presOf" srcId="{1814F0A4-631F-42B2-B9BF-D72C956153EB}" destId="{DCAD92AB-C893-4566-BC2E-37D8368A282C}" srcOrd="0" destOrd="0" presId="urn:microsoft.com/office/officeart/2005/8/layout/default#6"/>
    <dgm:cxn modelId="{E16C81B7-3D48-4423-83FA-17FD45A9F489}" type="presParOf" srcId="{0FD57516-283B-41A6-B817-8E5FAE8F12FF}" destId="{DCAD92AB-C893-4566-BC2E-37D8368A282C}" srcOrd="0" destOrd="0" presId="urn:microsoft.com/office/officeart/2005/8/layout/default#6"/>
    <dgm:cxn modelId="{164307D1-6A00-47AC-9F67-1A05F0F6C7E7}" type="presParOf" srcId="{0FD57516-283B-41A6-B817-8E5FAE8F12FF}" destId="{E28DD4A6-D075-473D-8731-FB7ABC656B14}" srcOrd="1" destOrd="0" presId="urn:microsoft.com/office/officeart/2005/8/layout/default#6"/>
    <dgm:cxn modelId="{BC077248-E1D2-4AA7-8B8C-BF105EE39FCD}" type="presParOf" srcId="{0FD57516-283B-41A6-B817-8E5FAE8F12FF}" destId="{9300F307-8BDF-419E-B0EA-A36F7548D8FE}" srcOrd="2" destOrd="0" presId="urn:microsoft.com/office/officeart/2005/8/layout/default#6"/>
    <dgm:cxn modelId="{965E420E-A5AC-4989-9043-73CF9193EBB0}" type="presParOf" srcId="{0FD57516-283B-41A6-B817-8E5FAE8F12FF}" destId="{AF5DF697-A965-474D-B1B4-9A60BABBAC7E}" srcOrd="3" destOrd="0" presId="urn:microsoft.com/office/officeart/2005/8/layout/default#6"/>
    <dgm:cxn modelId="{C4C22E91-061B-4A8C-A3AC-97AC54FC39B6}" type="presParOf" srcId="{0FD57516-283B-41A6-B817-8E5FAE8F12FF}" destId="{0F1B8371-6F2A-42B1-BB85-61CF9C25EA6A}" srcOrd="4" destOrd="0" presId="urn:microsoft.com/office/officeart/2005/8/layout/default#6"/>
    <dgm:cxn modelId="{E08EF005-9C31-4329-A86D-C31457DBC7E3}" type="presParOf" srcId="{0FD57516-283B-41A6-B817-8E5FAE8F12FF}" destId="{7013194E-74F9-45C6-B0E5-B2838F0D6D04}" srcOrd="5" destOrd="0" presId="urn:microsoft.com/office/officeart/2005/8/layout/default#6"/>
    <dgm:cxn modelId="{400358E0-A2D9-4C13-9D75-D6E349FBDF52}" type="presParOf" srcId="{0FD57516-283B-41A6-B817-8E5FAE8F12FF}" destId="{51BCF4A7-7C75-4B1C-B8E0-59DBC6B02BD2}" srcOrd="6" destOrd="0" presId="urn:microsoft.com/office/officeart/2005/8/layout/default#6"/>
    <dgm:cxn modelId="{5438D934-2157-4132-9CBB-2DCC53B95B28}" type="presParOf" srcId="{0FD57516-283B-41A6-B817-8E5FAE8F12FF}" destId="{B50AAF0B-3BC4-4E9F-AFFF-0BEC1786C42C}" srcOrd="7" destOrd="0" presId="urn:microsoft.com/office/officeart/2005/8/layout/default#6"/>
    <dgm:cxn modelId="{06534D97-3FC8-494F-92DC-4B355DDAA4AF}" type="presParOf" srcId="{0FD57516-283B-41A6-B817-8E5FAE8F12FF}" destId="{EB97BD58-016C-425A-98EC-5D6EC9C2B007}" srcOrd="8" destOrd="0" presId="urn:microsoft.com/office/officeart/2005/8/layout/default#6"/>
    <dgm:cxn modelId="{F36CB469-FDB6-4AFE-9C73-D18C8C23CFA1}" type="presParOf" srcId="{0FD57516-283B-41A6-B817-8E5FAE8F12FF}" destId="{94712E47-DFB1-4840-A29D-621B1B9E7E8A}" srcOrd="9" destOrd="0" presId="urn:microsoft.com/office/officeart/2005/8/layout/default#6"/>
    <dgm:cxn modelId="{D50EB76E-CEEC-4986-B595-0D090B1075B4}" type="presParOf" srcId="{0FD57516-283B-41A6-B817-8E5FAE8F12FF}" destId="{3DEF8A93-E42A-48F4-BE39-BCD2F770B4B8}" srcOrd="10" destOrd="0" presId="urn:microsoft.com/office/officeart/2005/8/layout/default#6"/>
    <dgm:cxn modelId="{2CEFD5FE-7C7C-47E7-9000-1D5DBE2356D5}" type="presParOf" srcId="{0FD57516-283B-41A6-B817-8E5FAE8F12FF}" destId="{8BC6FE16-3626-40C6-AA5A-84476F25B8DA}" srcOrd="11" destOrd="0" presId="urn:microsoft.com/office/officeart/2005/8/layout/default#6"/>
    <dgm:cxn modelId="{EA494993-3876-40F8-9B85-4B827CC480BC}" type="presParOf" srcId="{0FD57516-283B-41A6-B817-8E5FAE8F12FF}" destId="{604944BF-E4A9-47B8-B0B3-8C1630E9A9CD}" srcOrd="12" destOrd="0" presId="urn:microsoft.com/office/officeart/2005/8/layout/default#6"/>
    <dgm:cxn modelId="{B2DF666C-86BD-4EF5-B883-993A2E3DCDCE}" type="presParOf" srcId="{0FD57516-283B-41A6-B817-8E5FAE8F12FF}" destId="{0FC7C078-63C2-4B19-8980-74AC3EC29B8F}" srcOrd="13" destOrd="0" presId="urn:microsoft.com/office/officeart/2005/8/layout/default#6"/>
    <dgm:cxn modelId="{9C663FF7-00B5-4092-B8EC-042A82705784}" type="presParOf" srcId="{0FD57516-283B-41A6-B817-8E5FAE8F12FF}" destId="{492736F2-C997-4791-B2A2-456A4993017F}" srcOrd="14" destOrd="0" presId="urn:microsoft.com/office/officeart/2005/8/layout/defaul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E67F38-262A-4F2B-8A82-FE9031672B17}"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AR"/>
        </a:p>
      </dgm:t>
    </dgm:pt>
    <dgm:pt modelId="{0C6B13C3-005B-4909-B991-CB7ECBBEF62C}">
      <dgm:prSet phldrT="[Texto]"/>
      <dgm:spPr/>
      <dgm:t>
        <a:bodyPr/>
        <a:lstStyle/>
        <a:p>
          <a:r>
            <a:rPr lang="es-AR" b="1" i="1" dirty="0" smtClean="0"/>
            <a:t>Ciencias Básicas</a:t>
          </a:r>
          <a:endParaRPr lang="es-AR" dirty="0"/>
        </a:p>
      </dgm:t>
    </dgm:pt>
    <dgm:pt modelId="{5CCBD912-D563-4D18-8D7B-5C4C5D30871D}" type="parTrans" cxnId="{BCE99832-AB7C-49F8-BF8F-647FC56FE099}">
      <dgm:prSet/>
      <dgm:spPr/>
      <dgm:t>
        <a:bodyPr/>
        <a:lstStyle/>
        <a:p>
          <a:endParaRPr lang="es-AR"/>
        </a:p>
      </dgm:t>
    </dgm:pt>
    <dgm:pt modelId="{3A3EB83E-784B-4C98-85CC-AF105F6DF11C}" type="sibTrans" cxnId="{BCE99832-AB7C-49F8-BF8F-647FC56FE099}">
      <dgm:prSet/>
      <dgm:spPr/>
      <dgm:t>
        <a:bodyPr/>
        <a:lstStyle/>
        <a:p>
          <a:endParaRPr lang="es-AR"/>
        </a:p>
      </dgm:t>
    </dgm:pt>
    <dgm:pt modelId="{A5DE821A-F98C-410E-9502-AAB59A9BE0C0}">
      <dgm:prSet phldrT="[Texto]"/>
      <dgm:spPr/>
      <dgm:t>
        <a:bodyPr/>
        <a:lstStyle/>
        <a:p>
          <a:r>
            <a:rPr lang="es-AR" b="1" i="1" dirty="0" smtClean="0"/>
            <a:t>Ciencias de la Salud</a:t>
          </a:r>
          <a:endParaRPr lang="es-AR" dirty="0"/>
        </a:p>
      </dgm:t>
    </dgm:pt>
    <dgm:pt modelId="{8D374DD9-6046-4959-AA75-85DCCA192AD2}" type="parTrans" cxnId="{3272E3E0-9D79-4184-9BD7-8E1A4D0C0D60}">
      <dgm:prSet/>
      <dgm:spPr/>
      <dgm:t>
        <a:bodyPr/>
        <a:lstStyle/>
        <a:p>
          <a:endParaRPr lang="es-AR"/>
        </a:p>
      </dgm:t>
    </dgm:pt>
    <dgm:pt modelId="{FC94022F-60A6-4170-90C6-D6E9D720BACB}" type="sibTrans" cxnId="{3272E3E0-9D79-4184-9BD7-8E1A4D0C0D60}">
      <dgm:prSet/>
      <dgm:spPr/>
      <dgm:t>
        <a:bodyPr/>
        <a:lstStyle/>
        <a:p>
          <a:endParaRPr lang="es-AR"/>
        </a:p>
      </dgm:t>
    </dgm:pt>
    <dgm:pt modelId="{A18AE59F-3BB8-47C8-8680-A85B45275A05}">
      <dgm:prSet phldrT="[Texto]"/>
      <dgm:spPr/>
      <dgm:t>
        <a:bodyPr/>
        <a:lstStyle/>
        <a:p>
          <a:r>
            <a:rPr lang="es-AR" b="1" i="1" dirty="0" smtClean="0"/>
            <a:t>Ciencias Sociales</a:t>
          </a:r>
          <a:endParaRPr lang="es-AR" dirty="0"/>
        </a:p>
      </dgm:t>
    </dgm:pt>
    <dgm:pt modelId="{E577E063-3A38-4ACA-AE4B-22D40122EF8E}" type="parTrans" cxnId="{138A03A6-C32B-450F-9F40-703511B674F2}">
      <dgm:prSet/>
      <dgm:spPr/>
      <dgm:t>
        <a:bodyPr/>
        <a:lstStyle/>
        <a:p>
          <a:endParaRPr lang="es-AR"/>
        </a:p>
      </dgm:t>
    </dgm:pt>
    <dgm:pt modelId="{666BB849-3268-4C6D-8F67-F24E2ECDA08E}" type="sibTrans" cxnId="{138A03A6-C32B-450F-9F40-703511B674F2}">
      <dgm:prSet/>
      <dgm:spPr/>
      <dgm:t>
        <a:bodyPr/>
        <a:lstStyle/>
        <a:p>
          <a:endParaRPr lang="es-AR"/>
        </a:p>
      </dgm:t>
    </dgm:pt>
    <dgm:pt modelId="{29A74758-7B8A-411B-9121-7D5591F25378}">
      <dgm:prSet/>
      <dgm:spPr/>
      <dgm:t>
        <a:bodyPr/>
        <a:lstStyle/>
        <a:p>
          <a:r>
            <a:rPr lang="es-AR" b="1" i="1" dirty="0" smtClean="0"/>
            <a:t>Ciencias Aplicadas</a:t>
          </a:r>
          <a:endParaRPr lang="es-AR" dirty="0"/>
        </a:p>
      </dgm:t>
    </dgm:pt>
    <dgm:pt modelId="{924AD758-F416-4F73-89BF-71130E2ADF0E}" type="parTrans" cxnId="{A87F0A1B-65DF-42DA-90FC-7C7841FA1A8A}">
      <dgm:prSet/>
      <dgm:spPr/>
      <dgm:t>
        <a:bodyPr/>
        <a:lstStyle/>
        <a:p>
          <a:endParaRPr lang="es-AR"/>
        </a:p>
      </dgm:t>
    </dgm:pt>
    <dgm:pt modelId="{D434F895-C026-411B-B04E-1576D159D9A9}" type="sibTrans" cxnId="{A87F0A1B-65DF-42DA-90FC-7C7841FA1A8A}">
      <dgm:prSet/>
      <dgm:spPr/>
      <dgm:t>
        <a:bodyPr/>
        <a:lstStyle/>
        <a:p>
          <a:endParaRPr lang="es-AR"/>
        </a:p>
      </dgm:t>
    </dgm:pt>
    <dgm:pt modelId="{4F50905A-292E-41AE-9BB3-4BCB99F9F704}">
      <dgm:prSet phldrT="[Texto]"/>
      <dgm:spPr/>
      <dgm:t>
        <a:bodyPr/>
        <a:lstStyle/>
        <a:p>
          <a:r>
            <a:rPr lang="es-AR" b="1" i="1" dirty="0" smtClean="0"/>
            <a:t>Ciencias Humanas</a:t>
          </a:r>
          <a:endParaRPr lang="es-AR" dirty="0"/>
        </a:p>
      </dgm:t>
    </dgm:pt>
    <dgm:pt modelId="{8A8B3F37-75BA-4458-B9F3-3B95E1695320}" type="parTrans" cxnId="{9442BFAE-6A85-40FE-8CDD-30058DD48FBF}">
      <dgm:prSet/>
      <dgm:spPr/>
      <dgm:t>
        <a:bodyPr/>
        <a:lstStyle/>
        <a:p>
          <a:endParaRPr lang="es-AR"/>
        </a:p>
      </dgm:t>
    </dgm:pt>
    <dgm:pt modelId="{EAFB05F8-94FE-4FB2-A786-324049B859BB}" type="sibTrans" cxnId="{9442BFAE-6A85-40FE-8CDD-30058DD48FBF}">
      <dgm:prSet/>
      <dgm:spPr/>
      <dgm:t>
        <a:bodyPr/>
        <a:lstStyle/>
        <a:p>
          <a:endParaRPr lang="es-AR"/>
        </a:p>
      </dgm:t>
    </dgm:pt>
    <dgm:pt modelId="{8918B931-3948-496A-8537-22E3EF6C3AF0}" type="pres">
      <dgm:prSet presAssocID="{C7E67F38-262A-4F2B-8A82-FE9031672B17}" presName="diagram" presStyleCnt="0">
        <dgm:presLayoutVars>
          <dgm:dir/>
          <dgm:resizeHandles val="exact"/>
        </dgm:presLayoutVars>
      </dgm:prSet>
      <dgm:spPr/>
      <dgm:t>
        <a:bodyPr/>
        <a:lstStyle/>
        <a:p>
          <a:endParaRPr lang="es-AR"/>
        </a:p>
      </dgm:t>
    </dgm:pt>
    <dgm:pt modelId="{C08A8396-677F-4E39-9EE9-A40748C279E6}" type="pres">
      <dgm:prSet presAssocID="{0C6B13C3-005B-4909-B991-CB7ECBBEF62C}" presName="node" presStyleLbl="node1" presStyleIdx="0" presStyleCnt="5" custLinFactX="7852" custLinFactNeighborX="100000" custLinFactNeighborY="4769">
        <dgm:presLayoutVars>
          <dgm:bulletEnabled val="1"/>
        </dgm:presLayoutVars>
      </dgm:prSet>
      <dgm:spPr/>
      <dgm:t>
        <a:bodyPr/>
        <a:lstStyle/>
        <a:p>
          <a:endParaRPr lang="es-AR"/>
        </a:p>
      </dgm:t>
    </dgm:pt>
    <dgm:pt modelId="{1D9C5D6F-98A4-4924-9387-4B5F6ABD7385}" type="pres">
      <dgm:prSet presAssocID="{3A3EB83E-784B-4C98-85CC-AF105F6DF11C}" presName="sibTrans" presStyleCnt="0"/>
      <dgm:spPr/>
    </dgm:pt>
    <dgm:pt modelId="{5F5066CF-819E-46C5-AC72-F8D350599F21}" type="pres">
      <dgm:prSet presAssocID="{29A74758-7B8A-411B-9121-7D5591F25378}" presName="node" presStyleLbl="node1" presStyleIdx="1" presStyleCnt="5" custLinFactX="-12589" custLinFactNeighborX="-100000" custLinFactNeighborY="4769">
        <dgm:presLayoutVars>
          <dgm:bulletEnabled val="1"/>
        </dgm:presLayoutVars>
      </dgm:prSet>
      <dgm:spPr/>
      <dgm:t>
        <a:bodyPr/>
        <a:lstStyle/>
        <a:p>
          <a:endParaRPr lang="es-AR"/>
        </a:p>
      </dgm:t>
    </dgm:pt>
    <dgm:pt modelId="{2536B75A-29BE-4901-A9C1-51C6C5EBF510}" type="pres">
      <dgm:prSet presAssocID="{D434F895-C026-411B-B04E-1576D159D9A9}" presName="sibTrans" presStyleCnt="0"/>
      <dgm:spPr/>
    </dgm:pt>
    <dgm:pt modelId="{9F75361C-2806-41B8-BFDC-6A958F59F629}" type="pres">
      <dgm:prSet presAssocID="{A5DE821A-F98C-410E-9502-AAB59A9BE0C0}" presName="node" presStyleLbl="node1" presStyleIdx="2" presStyleCnt="5">
        <dgm:presLayoutVars>
          <dgm:bulletEnabled val="1"/>
        </dgm:presLayoutVars>
      </dgm:prSet>
      <dgm:spPr/>
      <dgm:t>
        <a:bodyPr/>
        <a:lstStyle/>
        <a:p>
          <a:endParaRPr lang="es-AR"/>
        </a:p>
      </dgm:t>
    </dgm:pt>
    <dgm:pt modelId="{432060C9-B40B-4638-A81E-DD55896336AE}" type="pres">
      <dgm:prSet presAssocID="{FC94022F-60A6-4170-90C6-D6E9D720BACB}" presName="sibTrans" presStyleCnt="0"/>
      <dgm:spPr/>
    </dgm:pt>
    <dgm:pt modelId="{CA25142F-8748-427E-A71D-EDCBA007003E}" type="pres">
      <dgm:prSet presAssocID="{A18AE59F-3BB8-47C8-8680-A85B45275A05}" presName="node" presStyleLbl="node1" presStyleIdx="3" presStyleCnt="5">
        <dgm:presLayoutVars>
          <dgm:bulletEnabled val="1"/>
        </dgm:presLayoutVars>
      </dgm:prSet>
      <dgm:spPr/>
      <dgm:t>
        <a:bodyPr/>
        <a:lstStyle/>
        <a:p>
          <a:endParaRPr lang="es-AR"/>
        </a:p>
      </dgm:t>
    </dgm:pt>
    <dgm:pt modelId="{64AD5833-0CBD-4B70-B117-ACB3DE3E05B1}" type="pres">
      <dgm:prSet presAssocID="{666BB849-3268-4C6D-8F67-F24E2ECDA08E}" presName="sibTrans" presStyleCnt="0"/>
      <dgm:spPr/>
    </dgm:pt>
    <dgm:pt modelId="{5AB96A78-CF91-44A9-98ED-B34A372F13AA}" type="pres">
      <dgm:prSet presAssocID="{4F50905A-292E-41AE-9BB3-4BCB99F9F704}" presName="node" presStyleLbl="node1" presStyleIdx="4" presStyleCnt="5">
        <dgm:presLayoutVars>
          <dgm:bulletEnabled val="1"/>
        </dgm:presLayoutVars>
      </dgm:prSet>
      <dgm:spPr/>
      <dgm:t>
        <a:bodyPr/>
        <a:lstStyle/>
        <a:p>
          <a:endParaRPr lang="es-AR"/>
        </a:p>
      </dgm:t>
    </dgm:pt>
  </dgm:ptLst>
  <dgm:cxnLst>
    <dgm:cxn modelId="{FDC8E73D-C58D-44F3-A498-C1BA17FED761}" type="presOf" srcId="{A18AE59F-3BB8-47C8-8680-A85B45275A05}" destId="{CA25142F-8748-427E-A71D-EDCBA007003E}" srcOrd="0" destOrd="0" presId="urn:microsoft.com/office/officeart/2005/8/layout/default#1"/>
    <dgm:cxn modelId="{9442BFAE-6A85-40FE-8CDD-30058DD48FBF}" srcId="{C7E67F38-262A-4F2B-8A82-FE9031672B17}" destId="{4F50905A-292E-41AE-9BB3-4BCB99F9F704}" srcOrd="4" destOrd="0" parTransId="{8A8B3F37-75BA-4458-B9F3-3B95E1695320}" sibTransId="{EAFB05F8-94FE-4FB2-A786-324049B859BB}"/>
    <dgm:cxn modelId="{DC87F62C-F408-47A0-9E06-E7C50BCCF8B7}" type="presOf" srcId="{0C6B13C3-005B-4909-B991-CB7ECBBEF62C}" destId="{C08A8396-677F-4E39-9EE9-A40748C279E6}" srcOrd="0" destOrd="0" presId="urn:microsoft.com/office/officeart/2005/8/layout/default#1"/>
    <dgm:cxn modelId="{1EC742AC-0144-4948-A05B-DCF752B9D77A}" type="presOf" srcId="{A5DE821A-F98C-410E-9502-AAB59A9BE0C0}" destId="{9F75361C-2806-41B8-BFDC-6A958F59F629}" srcOrd="0" destOrd="0" presId="urn:microsoft.com/office/officeart/2005/8/layout/default#1"/>
    <dgm:cxn modelId="{296F2206-D88B-4C53-BA36-507979F655AB}" type="presOf" srcId="{29A74758-7B8A-411B-9121-7D5591F25378}" destId="{5F5066CF-819E-46C5-AC72-F8D350599F21}" srcOrd="0" destOrd="0" presId="urn:microsoft.com/office/officeart/2005/8/layout/default#1"/>
    <dgm:cxn modelId="{AEEEF90A-0E71-4561-B502-D8BBD40C1C25}" type="presOf" srcId="{C7E67F38-262A-4F2B-8A82-FE9031672B17}" destId="{8918B931-3948-496A-8537-22E3EF6C3AF0}" srcOrd="0" destOrd="0" presId="urn:microsoft.com/office/officeart/2005/8/layout/default#1"/>
    <dgm:cxn modelId="{5FA79460-63BB-49B3-B1C8-1E808004FC3B}" type="presOf" srcId="{4F50905A-292E-41AE-9BB3-4BCB99F9F704}" destId="{5AB96A78-CF91-44A9-98ED-B34A372F13AA}" srcOrd="0" destOrd="0" presId="urn:microsoft.com/office/officeart/2005/8/layout/default#1"/>
    <dgm:cxn modelId="{A87F0A1B-65DF-42DA-90FC-7C7841FA1A8A}" srcId="{C7E67F38-262A-4F2B-8A82-FE9031672B17}" destId="{29A74758-7B8A-411B-9121-7D5591F25378}" srcOrd="1" destOrd="0" parTransId="{924AD758-F416-4F73-89BF-71130E2ADF0E}" sibTransId="{D434F895-C026-411B-B04E-1576D159D9A9}"/>
    <dgm:cxn modelId="{3272E3E0-9D79-4184-9BD7-8E1A4D0C0D60}" srcId="{C7E67F38-262A-4F2B-8A82-FE9031672B17}" destId="{A5DE821A-F98C-410E-9502-AAB59A9BE0C0}" srcOrd="2" destOrd="0" parTransId="{8D374DD9-6046-4959-AA75-85DCCA192AD2}" sibTransId="{FC94022F-60A6-4170-90C6-D6E9D720BACB}"/>
    <dgm:cxn modelId="{BCE99832-AB7C-49F8-BF8F-647FC56FE099}" srcId="{C7E67F38-262A-4F2B-8A82-FE9031672B17}" destId="{0C6B13C3-005B-4909-B991-CB7ECBBEF62C}" srcOrd="0" destOrd="0" parTransId="{5CCBD912-D563-4D18-8D7B-5C4C5D30871D}" sibTransId="{3A3EB83E-784B-4C98-85CC-AF105F6DF11C}"/>
    <dgm:cxn modelId="{138A03A6-C32B-450F-9F40-703511B674F2}" srcId="{C7E67F38-262A-4F2B-8A82-FE9031672B17}" destId="{A18AE59F-3BB8-47C8-8680-A85B45275A05}" srcOrd="3" destOrd="0" parTransId="{E577E063-3A38-4ACA-AE4B-22D40122EF8E}" sibTransId="{666BB849-3268-4C6D-8F67-F24E2ECDA08E}"/>
    <dgm:cxn modelId="{CC73AE7B-2160-4DE2-9534-9814A596326D}" type="presParOf" srcId="{8918B931-3948-496A-8537-22E3EF6C3AF0}" destId="{C08A8396-677F-4E39-9EE9-A40748C279E6}" srcOrd="0" destOrd="0" presId="urn:microsoft.com/office/officeart/2005/8/layout/default#1"/>
    <dgm:cxn modelId="{84F3479F-5914-419D-9030-4CF8971869C8}" type="presParOf" srcId="{8918B931-3948-496A-8537-22E3EF6C3AF0}" destId="{1D9C5D6F-98A4-4924-9387-4B5F6ABD7385}" srcOrd="1" destOrd="0" presId="urn:microsoft.com/office/officeart/2005/8/layout/default#1"/>
    <dgm:cxn modelId="{061CDF15-5F07-46EE-B9C9-629613895B74}" type="presParOf" srcId="{8918B931-3948-496A-8537-22E3EF6C3AF0}" destId="{5F5066CF-819E-46C5-AC72-F8D350599F21}" srcOrd="2" destOrd="0" presId="urn:microsoft.com/office/officeart/2005/8/layout/default#1"/>
    <dgm:cxn modelId="{50FAC6FA-E88D-43A9-AC2E-54C87F2A3DD0}" type="presParOf" srcId="{8918B931-3948-496A-8537-22E3EF6C3AF0}" destId="{2536B75A-29BE-4901-A9C1-51C6C5EBF510}" srcOrd="3" destOrd="0" presId="urn:microsoft.com/office/officeart/2005/8/layout/default#1"/>
    <dgm:cxn modelId="{CA976D42-3292-48D0-964C-43D10A664412}" type="presParOf" srcId="{8918B931-3948-496A-8537-22E3EF6C3AF0}" destId="{9F75361C-2806-41B8-BFDC-6A958F59F629}" srcOrd="4" destOrd="0" presId="urn:microsoft.com/office/officeart/2005/8/layout/default#1"/>
    <dgm:cxn modelId="{EA92010D-8D7F-4525-8B5E-A777FE471EC2}" type="presParOf" srcId="{8918B931-3948-496A-8537-22E3EF6C3AF0}" destId="{432060C9-B40B-4638-A81E-DD55896336AE}" srcOrd="5" destOrd="0" presId="urn:microsoft.com/office/officeart/2005/8/layout/default#1"/>
    <dgm:cxn modelId="{2DA40DFD-E437-48DD-96C5-0A7D1437D6D6}" type="presParOf" srcId="{8918B931-3948-496A-8537-22E3EF6C3AF0}" destId="{CA25142F-8748-427E-A71D-EDCBA007003E}" srcOrd="6" destOrd="0" presId="urn:microsoft.com/office/officeart/2005/8/layout/default#1"/>
    <dgm:cxn modelId="{018F2F29-A3DA-4E59-A48A-FF7AF34C0575}" type="presParOf" srcId="{8918B931-3948-496A-8537-22E3EF6C3AF0}" destId="{64AD5833-0CBD-4B70-B117-ACB3DE3E05B1}" srcOrd="7" destOrd="0" presId="urn:microsoft.com/office/officeart/2005/8/layout/default#1"/>
    <dgm:cxn modelId="{A2859D8A-7D8D-4100-A43F-96A23FB2A5CE}" type="presParOf" srcId="{8918B931-3948-496A-8537-22E3EF6C3AF0}" destId="{5AB96A78-CF91-44A9-98ED-B34A372F13AA}"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67F38-262A-4F2B-8A82-FE9031672B17}"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AR"/>
        </a:p>
      </dgm:t>
    </dgm:pt>
    <dgm:pt modelId="{0C6B13C3-005B-4909-B991-CB7ECBBEF62C}">
      <dgm:prSet phldrT="[Texto]"/>
      <dgm:spPr/>
      <dgm:t>
        <a:bodyPr/>
        <a:lstStyle/>
        <a:p>
          <a:r>
            <a:rPr lang="es-AR" b="1" i="1" dirty="0" smtClean="0"/>
            <a:t>Noroeste 2</a:t>
          </a:r>
          <a:r>
            <a:rPr lang="es-AR" dirty="0" smtClean="0"/>
            <a:t> </a:t>
          </a:r>
        </a:p>
        <a:p>
          <a:r>
            <a:rPr lang="es-AR" dirty="0" smtClean="0"/>
            <a:t>UNTREF, UNSAM</a:t>
          </a:r>
          <a:endParaRPr lang="es-AR" dirty="0"/>
        </a:p>
      </dgm:t>
    </dgm:pt>
    <dgm:pt modelId="{5CCBD912-D563-4D18-8D7B-5C4C5D30871D}" type="parTrans" cxnId="{BCE99832-AB7C-49F8-BF8F-647FC56FE099}">
      <dgm:prSet/>
      <dgm:spPr/>
      <dgm:t>
        <a:bodyPr/>
        <a:lstStyle/>
        <a:p>
          <a:endParaRPr lang="es-AR"/>
        </a:p>
      </dgm:t>
    </dgm:pt>
    <dgm:pt modelId="{3A3EB83E-784B-4C98-85CC-AF105F6DF11C}" type="sibTrans" cxnId="{BCE99832-AB7C-49F8-BF8F-647FC56FE099}">
      <dgm:prSet/>
      <dgm:spPr/>
      <dgm:t>
        <a:bodyPr/>
        <a:lstStyle/>
        <a:p>
          <a:endParaRPr lang="es-AR"/>
        </a:p>
      </dgm:t>
    </dgm:pt>
    <dgm:pt modelId="{A5DE821A-F98C-410E-9502-AAB59A9BE0C0}">
      <dgm:prSet phldrT="[Texto]"/>
      <dgm:spPr/>
      <dgm:t>
        <a:bodyPr/>
        <a:lstStyle/>
        <a:p>
          <a:r>
            <a:rPr lang="es-AR" b="1" i="1" dirty="0" smtClean="0"/>
            <a:t>Oeste</a:t>
          </a:r>
        </a:p>
        <a:p>
          <a:r>
            <a:rPr lang="es-AR" dirty="0" err="1" smtClean="0"/>
            <a:t>UNLaM</a:t>
          </a:r>
          <a:endParaRPr lang="es-AR" dirty="0"/>
        </a:p>
      </dgm:t>
    </dgm:pt>
    <dgm:pt modelId="{8D374DD9-6046-4959-AA75-85DCCA192AD2}" type="parTrans" cxnId="{3272E3E0-9D79-4184-9BD7-8E1A4D0C0D60}">
      <dgm:prSet/>
      <dgm:spPr/>
      <dgm:t>
        <a:bodyPr/>
        <a:lstStyle/>
        <a:p>
          <a:endParaRPr lang="es-AR"/>
        </a:p>
      </dgm:t>
    </dgm:pt>
    <dgm:pt modelId="{FC94022F-60A6-4170-90C6-D6E9D720BACB}" type="sibTrans" cxnId="{3272E3E0-9D79-4184-9BD7-8E1A4D0C0D60}">
      <dgm:prSet/>
      <dgm:spPr/>
      <dgm:t>
        <a:bodyPr/>
        <a:lstStyle/>
        <a:p>
          <a:endParaRPr lang="es-AR"/>
        </a:p>
      </dgm:t>
    </dgm:pt>
    <dgm:pt modelId="{A18AE59F-3BB8-47C8-8680-A85B45275A05}">
      <dgm:prSet phldrT="[Texto]"/>
      <dgm:spPr/>
      <dgm:t>
        <a:bodyPr/>
        <a:lstStyle/>
        <a:p>
          <a:r>
            <a:rPr lang="es-AR" b="1" i="1" dirty="0" smtClean="0"/>
            <a:t>Sur</a:t>
          </a:r>
        </a:p>
        <a:p>
          <a:r>
            <a:rPr lang="es-AR" dirty="0" smtClean="0"/>
            <a:t> UNQ, </a:t>
          </a:r>
          <a:r>
            <a:rPr lang="es-AR" dirty="0" err="1" smtClean="0"/>
            <a:t>UNLa</a:t>
          </a:r>
          <a:r>
            <a:rPr lang="es-AR" dirty="0" smtClean="0"/>
            <a:t>, UNDAV, UNAJ, UNLZ</a:t>
          </a:r>
          <a:endParaRPr lang="es-AR" dirty="0"/>
        </a:p>
      </dgm:t>
    </dgm:pt>
    <dgm:pt modelId="{E577E063-3A38-4ACA-AE4B-22D40122EF8E}" type="parTrans" cxnId="{138A03A6-C32B-450F-9F40-703511B674F2}">
      <dgm:prSet/>
      <dgm:spPr/>
      <dgm:t>
        <a:bodyPr/>
        <a:lstStyle/>
        <a:p>
          <a:endParaRPr lang="es-AR"/>
        </a:p>
      </dgm:t>
    </dgm:pt>
    <dgm:pt modelId="{666BB849-3268-4C6D-8F67-F24E2ECDA08E}" type="sibTrans" cxnId="{138A03A6-C32B-450F-9F40-703511B674F2}">
      <dgm:prSet/>
      <dgm:spPr/>
      <dgm:t>
        <a:bodyPr/>
        <a:lstStyle/>
        <a:p>
          <a:endParaRPr lang="es-AR"/>
        </a:p>
      </dgm:t>
    </dgm:pt>
    <dgm:pt modelId="{29A74758-7B8A-411B-9121-7D5591F25378}">
      <dgm:prSet/>
      <dgm:spPr/>
      <dgm:t>
        <a:bodyPr/>
        <a:lstStyle/>
        <a:p>
          <a:r>
            <a:rPr lang="es-AR" b="1" i="1" dirty="0" smtClean="0"/>
            <a:t>Noroeste 1</a:t>
          </a:r>
          <a:r>
            <a:rPr lang="es-AR" dirty="0" smtClean="0"/>
            <a:t> </a:t>
          </a:r>
        </a:p>
        <a:p>
          <a:r>
            <a:rPr lang="es-AR" dirty="0" smtClean="0"/>
            <a:t>UNGS, UNM, UNO, </a:t>
          </a:r>
        </a:p>
        <a:p>
          <a:r>
            <a:rPr lang="es-AR" dirty="0" err="1" smtClean="0"/>
            <a:t>UNPaz</a:t>
          </a:r>
          <a:endParaRPr lang="es-AR" dirty="0"/>
        </a:p>
      </dgm:t>
    </dgm:pt>
    <dgm:pt modelId="{924AD758-F416-4F73-89BF-71130E2ADF0E}" type="parTrans" cxnId="{A87F0A1B-65DF-42DA-90FC-7C7841FA1A8A}">
      <dgm:prSet/>
      <dgm:spPr/>
      <dgm:t>
        <a:bodyPr/>
        <a:lstStyle/>
        <a:p>
          <a:endParaRPr lang="es-AR"/>
        </a:p>
      </dgm:t>
    </dgm:pt>
    <dgm:pt modelId="{D434F895-C026-411B-B04E-1576D159D9A9}" type="sibTrans" cxnId="{A87F0A1B-65DF-42DA-90FC-7C7841FA1A8A}">
      <dgm:prSet/>
      <dgm:spPr/>
      <dgm:t>
        <a:bodyPr/>
        <a:lstStyle/>
        <a:p>
          <a:endParaRPr lang="es-AR"/>
        </a:p>
      </dgm:t>
    </dgm:pt>
    <dgm:pt modelId="{8918B931-3948-496A-8537-22E3EF6C3AF0}" type="pres">
      <dgm:prSet presAssocID="{C7E67F38-262A-4F2B-8A82-FE9031672B17}" presName="diagram" presStyleCnt="0">
        <dgm:presLayoutVars>
          <dgm:dir/>
          <dgm:resizeHandles val="exact"/>
        </dgm:presLayoutVars>
      </dgm:prSet>
      <dgm:spPr/>
      <dgm:t>
        <a:bodyPr/>
        <a:lstStyle/>
        <a:p>
          <a:endParaRPr lang="es-AR"/>
        </a:p>
      </dgm:t>
    </dgm:pt>
    <dgm:pt modelId="{C08A8396-677F-4E39-9EE9-A40748C279E6}" type="pres">
      <dgm:prSet presAssocID="{0C6B13C3-005B-4909-B991-CB7ECBBEF62C}" presName="node" presStyleLbl="node1" presStyleIdx="0" presStyleCnt="4" custLinFactX="7852" custLinFactNeighborX="100000" custLinFactNeighborY="4769">
        <dgm:presLayoutVars>
          <dgm:bulletEnabled val="1"/>
        </dgm:presLayoutVars>
      </dgm:prSet>
      <dgm:spPr/>
      <dgm:t>
        <a:bodyPr/>
        <a:lstStyle/>
        <a:p>
          <a:endParaRPr lang="es-AR"/>
        </a:p>
      </dgm:t>
    </dgm:pt>
    <dgm:pt modelId="{1D9C5D6F-98A4-4924-9387-4B5F6ABD7385}" type="pres">
      <dgm:prSet presAssocID="{3A3EB83E-784B-4C98-85CC-AF105F6DF11C}" presName="sibTrans" presStyleCnt="0"/>
      <dgm:spPr/>
    </dgm:pt>
    <dgm:pt modelId="{5F5066CF-819E-46C5-AC72-F8D350599F21}" type="pres">
      <dgm:prSet presAssocID="{29A74758-7B8A-411B-9121-7D5591F25378}" presName="node" presStyleLbl="node1" presStyleIdx="1" presStyleCnt="4" custLinFactX="-12589" custLinFactNeighborX="-100000" custLinFactNeighborY="4769">
        <dgm:presLayoutVars>
          <dgm:bulletEnabled val="1"/>
        </dgm:presLayoutVars>
      </dgm:prSet>
      <dgm:spPr/>
      <dgm:t>
        <a:bodyPr/>
        <a:lstStyle/>
        <a:p>
          <a:endParaRPr lang="es-AR"/>
        </a:p>
      </dgm:t>
    </dgm:pt>
    <dgm:pt modelId="{2536B75A-29BE-4901-A9C1-51C6C5EBF510}" type="pres">
      <dgm:prSet presAssocID="{D434F895-C026-411B-B04E-1576D159D9A9}" presName="sibTrans" presStyleCnt="0"/>
      <dgm:spPr/>
    </dgm:pt>
    <dgm:pt modelId="{9F75361C-2806-41B8-BFDC-6A958F59F629}" type="pres">
      <dgm:prSet presAssocID="{A5DE821A-F98C-410E-9502-AAB59A9BE0C0}" presName="node" presStyleLbl="node1" presStyleIdx="2" presStyleCnt="4">
        <dgm:presLayoutVars>
          <dgm:bulletEnabled val="1"/>
        </dgm:presLayoutVars>
      </dgm:prSet>
      <dgm:spPr/>
      <dgm:t>
        <a:bodyPr/>
        <a:lstStyle/>
        <a:p>
          <a:endParaRPr lang="es-AR"/>
        </a:p>
      </dgm:t>
    </dgm:pt>
    <dgm:pt modelId="{432060C9-B40B-4638-A81E-DD55896336AE}" type="pres">
      <dgm:prSet presAssocID="{FC94022F-60A6-4170-90C6-D6E9D720BACB}" presName="sibTrans" presStyleCnt="0"/>
      <dgm:spPr/>
    </dgm:pt>
    <dgm:pt modelId="{CA25142F-8748-427E-A71D-EDCBA007003E}" type="pres">
      <dgm:prSet presAssocID="{A18AE59F-3BB8-47C8-8680-A85B45275A05}" presName="node" presStyleLbl="node1" presStyleIdx="3" presStyleCnt="4">
        <dgm:presLayoutVars>
          <dgm:bulletEnabled val="1"/>
        </dgm:presLayoutVars>
      </dgm:prSet>
      <dgm:spPr/>
      <dgm:t>
        <a:bodyPr/>
        <a:lstStyle/>
        <a:p>
          <a:endParaRPr lang="es-AR"/>
        </a:p>
      </dgm:t>
    </dgm:pt>
  </dgm:ptLst>
  <dgm:cxnLst>
    <dgm:cxn modelId="{DC07A43C-A95D-42E4-B8F9-B9300A30E289}" type="presOf" srcId="{A5DE821A-F98C-410E-9502-AAB59A9BE0C0}" destId="{9F75361C-2806-41B8-BFDC-6A958F59F629}" srcOrd="0" destOrd="0" presId="urn:microsoft.com/office/officeart/2005/8/layout/default#2"/>
    <dgm:cxn modelId="{A1F78689-5BB7-4E15-AD74-10F0FB099DA2}" type="presOf" srcId="{29A74758-7B8A-411B-9121-7D5591F25378}" destId="{5F5066CF-819E-46C5-AC72-F8D350599F21}" srcOrd="0" destOrd="0" presId="urn:microsoft.com/office/officeart/2005/8/layout/default#2"/>
    <dgm:cxn modelId="{363B3C01-23AD-4AB8-B061-ED592A0242C8}" type="presOf" srcId="{C7E67F38-262A-4F2B-8A82-FE9031672B17}" destId="{8918B931-3948-496A-8537-22E3EF6C3AF0}" srcOrd="0" destOrd="0" presId="urn:microsoft.com/office/officeart/2005/8/layout/default#2"/>
    <dgm:cxn modelId="{A87F0A1B-65DF-42DA-90FC-7C7841FA1A8A}" srcId="{C7E67F38-262A-4F2B-8A82-FE9031672B17}" destId="{29A74758-7B8A-411B-9121-7D5591F25378}" srcOrd="1" destOrd="0" parTransId="{924AD758-F416-4F73-89BF-71130E2ADF0E}" sibTransId="{D434F895-C026-411B-B04E-1576D159D9A9}"/>
    <dgm:cxn modelId="{4572258A-C386-411D-80B9-7E25911918D5}" type="presOf" srcId="{0C6B13C3-005B-4909-B991-CB7ECBBEF62C}" destId="{C08A8396-677F-4E39-9EE9-A40748C279E6}" srcOrd="0" destOrd="0" presId="urn:microsoft.com/office/officeart/2005/8/layout/default#2"/>
    <dgm:cxn modelId="{B6E66443-C2F9-4B9D-8BD6-2E6952E1FC7F}" type="presOf" srcId="{A18AE59F-3BB8-47C8-8680-A85B45275A05}" destId="{CA25142F-8748-427E-A71D-EDCBA007003E}" srcOrd="0" destOrd="0" presId="urn:microsoft.com/office/officeart/2005/8/layout/default#2"/>
    <dgm:cxn modelId="{3272E3E0-9D79-4184-9BD7-8E1A4D0C0D60}" srcId="{C7E67F38-262A-4F2B-8A82-FE9031672B17}" destId="{A5DE821A-F98C-410E-9502-AAB59A9BE0C0}" srcOrd="2" destOrd="0" parTransId="{8D374DD9-6046-4959-AA75-85DCCA192AD2}" sibTransId="{FC94022F-60A6-4170-90C6-D6E9D720BACB}"/>
    <dgm:cxn modelId="{BCE99832-AB7C-49F8-BF8F-647FC56FE099}" srcId="{C7E67F38-262A-4F2B-8A82-FE9031672B17}" destId="{0C6B13C3-005B-4909-B991-CB7ECBBEF62C}" srcOrd="0" destOrd="0" parTransId="{5CCBD912-D563-4D18-8D7B-5C4C5D30871D}" sibTransId="{3A3EB83E-784B-4C98-85CC-AF105F6DF11C}"/>
    <dgm:cxn modelId="{138A03A6-C32B-450F-9F40-703511B674F2}" srcId="{C7E67F38-262A-4F2B-8A82-FE9031672B17}" destId="{A18AE59F-3BB8-47C8-8680-A85B45275A05}" srcOrd="3" destOrd="0" parTransId="{E577E063-3A38-4ACA-AE4B-22D40122EF8E}" sibTransId="{666BB849-3268-4C6D-8F67-F24E2ECDA08E}"/>
    <dgm:cxn modelId="{857C7F59-4528-438D-95C0-5DB720326D0C}" type="presParOf" srcId="{8918B931-3948-496A-8537-22E3EF6C3AF0}" destId="{C08A8396-677F-4E39-9EE9-A40748C279E6}" srcOrd="0" destOrd="0" presId="urn:microsoft.com/office/officeart/2005/8/layout/default#2"/>
    <dgm:cxn modelId="{A9496D62-B3F5-4BC0-8D7E-C9ED574B9692}" type="presParOf" srcId="{8918B931-3948-496A-8537-22E3EF6C3AF0}" destId="{1D9C5D6F-98A4-4924-9387-4B5F6ABD7385}" srcOrd="1" destOrd="0" presId="urn:microsoft.com/office/officeart/2005/8/layout/default#2"/>
    <dgm:cxn modelId="{61550229-903F-408C-9AA3-BEF02AF9EE25}" type="presParOf" srcId="{8918B931-3948-496A-8537-22E3EF6C3AF0}" destId="{5F5066CF-819E-46C5-AC72-F8D350599F21}" srcOrd="2" destOrd="0" presId="urn:microsoft.com/office/officeart/2005/8/layout/default#2"/>
    <dgm:cxn modelId="{5D49ED1B-C7CB-4EDE-815B-FA637E2C6360}" type="presParOf" srcId="{8918B931-3948-496A-8537-22E3EF6C3AF0}" destId="{2536B75A-29BE-4901-A9C1-51C6C5EBF510}" srcOrd="3" destOrd="0" presId="urn:microsoft.com/office/officeart/2005/8/layout/default#2"/>
    <dgm:cxn modelId="{5A537B7B-1EC3-48B2-B1DE-D792BD8E7264}" type="presParOf" srcId="{8918B931-3948-496A-8537-22E3EF6C3AF0}" destId="{9F75361C-2806-41B8-BFDC-6A958F59F629}" srcOrd="4" destOrd="0" presId="urn:microsoft.com/office/officeart/2005/8/layout/default#2"/>
    <dgm:cxn modelId="{CCA6846A-735D-404A-A75F-EFA603DBB4A8}" type="presParOf" srcId="{8918B931-3948-496A-8537-22E3EF6C3AF0}" destId="{432060C9-B40B-4638-A81E-DD55896336AE}" srcOrd="5" destOrd="0" presId="urn:microsoft.com/office/officeart/2005/8/layout/default#2"/>
    <dgm:cxn modelId="{024CE894-EBF5-455C-B6C0-1391B22EAC52}" type="presParOf" srcId="{8918B931-3948-496A-8537-22E3EF6C3AF0}" destId="{CA25142F-8748-427E-A71D-EDCBA007003E}" srcOrd="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ABA33-1139-4651-81BA-BE83567E22D6}"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s-AR"/>
        </a:p>
      </dgm:t>
    </dgm:pt>
    <dgm:pt modelId="{1814F0A4-631F-42B2-B9BF-D72C956153EB}">
      <dgm:prSet phldrT="[Texto]" custT="1"/>
      <dgm:spPr/>
      <dgm:t>
        <a:bodyPr/>
        <a:lstStyle/>
        <a:p>
          <a:r>
            <a:rPr lang="es-MX" sz="1800" dirty="0" smtClean="0"/>
            <a:t>Arquitectura y Diseño</a:t>
          </a:r>
          <a:endParaRPr lang="es-AR" sz="1800" dirty="0"/>
        </a:p>
      </dgm:t>
    </dgm:pt>
    <dgm:pt modelId="{648AA165-08D1-4C22-BB67-B62FA04C42B1}" type="parTrans" cxnId="{D6FBC49F-839F-4771-8F7E-7E2418E8C4AF}">
      <dgm:prSet/>
      <dgm:spPr/>
      <dgm:t>
        <a:bodyPr/>
        <a:lstStyle/>
        <a:p>
          <a:endParaRPr lang="es-AR" sz="1800"/>
        </a:p>
      </dgm:t>
    </dgm:pt>
    <dgm:pt modelId="{05AF87D1-C5D9-48AD-BB4D-54D9AB944D37}" type="sibTrans" cxnId="{D6FBC49F-839F-4771-8F7E-7E2418E8C4AF}">
      <dgm:prSet/>
      <dgm:spPr/>
      <dgm:t>
        <a:bodyPr/>
        <a:lstStyle/>
        <a:p>
          <a:endParaRPr lang="es-AR" sz="1800"/>
        </a:p>
      </dgm:t>
    </dgm:pt>
    <dgm:pt modelId="{6E22037D-4979-4C14-B15F-B35700515FA7}">
      <dgm:prSet phldrT="[Texto]" custT="1"/>
      <dgm:spPr/>
      <dgm:t>
        <a:bodyPr/>
        <a:lstStyle/>
        <a:p>
          <a:r>
            <a:rPr lang="es-MX" sz="1800" dirty="0" smtClean="0"/>
            <a:t>Astronomía</a:t>
          </a:r>
          <a:endParaRPr lang="es-AR" sz="1800" dirty="0"/>
        </a:p>
      </dgm:t>
    </dgm:pt>
    <dgm:pt modelId="{8FB30DD4-0B8E-4554-A20B-85510418B482}" type="parTrans" cxnId="{FF1F48B7-FCB0-45E7-9B67-5CCD5E683B07}">
      <dgm:prSet/>
      <dgm:spPr/>
      <dgm:t>
        <a:bodyPr/>
        <a:lstStyle/>
        <a:p>
          <a:endParaRPr lang="es-AR" sz="1800"/>
        </a:p>
      </dgm:t>
    </dgm:pt>
    <dgm:pt modelId="{5C7BE5B7-6F4E-41D4-9B7A-8256DD6B3DB6}" type="sibTrans" cxnId="{FF1F48B7-FCB0-45E7-9B67-5CCD5E683B07}">
      <dgm:prSet/>
      <dgm:spPr/>
      <dgm:t>
        <a:bodyPr/>
        <a:lstStyle/>
        <a:p>
          <a:endParaRPr lang="es-AR" sz="1800"/>
        </a:p>
      </dgm:t>
    </dgm:pt>
    <dgm:pt modelId="{FC0392D2-18E2-4A15-86D6-0D321A8BBC06}">
      <dgm:prSet phldrT="[Texto]" custT="1"/>
      <dgm:spPr/>
      <dgm:t>
        <a:bodyPr/>
        <a:lstStyle/>
        <a:p>
          <a:r>
            <a:rPr lang="es-MX" sz="1800" dirty="0" smtClean="0"/>
            <a:t>Bioquímica y Farmacia</a:t>
          </a:r>
          <a:endParaRPr lang="es-AR" sz="1800" dirty="0"/>
        </a:p>
      </dgm:t>
    </dgm:pt>
    <dgm:pt modelId="{B1C07B24-10F3-4D9F-A891-280B35D92879}" type="parTrans" cxnId="{5F351372-E28A-4C4E-BC03-600CE1992001}">
      <dgm:prSet/>
      <dgm:spPr/>
      <dgm:t>
        <a:bodyPr/>
        <a:lstStyle/>
        <a:p>
          <a:endParaRPr lang="es-AR" sz="1800"/>
        </a:p>
      </dgm:t>
    </dgm:pt>
    <dgm:pt modelId="{1A6CBBCA-5094-4C82-A73F-7896059821FC}" type="sibTrans" cxnId="{5F351372-E28A-4C4E-BC03-600CE1992001}">
      <dgm:prSet/>
      <dgm:spPr/>
      <dgm:t>
        <a:bodyPr/>
        <a:lstStyle/>
        <a:p>
          <a:endParaRPr lang="es-AR" sz="1800"/>
        </a:p>
      </dgm:t>
    </dgm:pt>
    <dgm:pt modelId="{DD3DB1FC-1EDA-481B-AD98-1D4B2C51B641}">
      <dgm:prSet phldrT="[Texto]" custT="1"/>
      <dgm:spPr/>
      <dgm:t>
        <a:bodyPr/>
        <a:lstStyle/>
        <a:p>
          <a:r>
            <a:rPr lang="es-MX" sz="1800" dirty="0" smtClean="0"/>
            <a:t>Ciencias </a:t>
          </a:r>
          <a:r>
            <a:rPr lang="es-MX" sz="1400" dirty="0" smtClean="0"/>
            <a:t>Agropecuarias</a:t>
          </a:r>
          <a:endParaRPr lang="es-AR" sz="1800" dirty="0"/>
        </a:p>
      </dgm:t>
    </dgm:pt>
    <dgm:pt modelId="{C5894297-5FF9-4268-9F95-4D4239E82BA9}" type="parTrans" cxnId="{2C4C545D-B7BF-4C2B-A3EF-17B250DC06DD}">
      <dgm:prSet/>
      <dgm:spPr/>
      <dgm:t>
        <a:bodyPr/>
        <a:lstStyle/>
        <a:p>
          <a:endParaRPr lang="es-AR" sz="1800"/>
        </a:p>
      </dgm:t>
    </dgm:pt>
    <dgm:pt modelId="{5FBE184C-5F00-430B-A159-A70305E8672E}" type="sibTrans" cxnId="{2C4C545D-B7BF-4C2B-A3EF-17B250DC06DD}">
      <dgm:prSet/>
      <dgm:spPr/>
      <dgm:t>
        <a:bodyPr/>
        <a:lstStyle/>
        <a:p>
          <a:endParaRPr lang="es-AR" sz="1800"/>
        </a:p>
      </dgm:t>
    </dgm:pt>
    <dgm:pt modelId="{2ACE2D3D-8E04-42B2-AE71-697EDBD7348C}">
      <dgm:prSet phldrT="[Texto]" custT="1"/>
      <dgm:spPr/>
      <dgm:t>
        <a:bodyPr/>
        <a:lstStyle/>
        <a:p>
          <a:r>
            <a:rPr lang="es-MX" sz="1800" dirty="0" smtClean="0"/>
            <a:t>Ciencias del Suelo</a:t>
          </a:r>
          <a:endParaRPr lang="es-AR" sz="1800" dirty="0"/>
        </a:p>
      </dgm:t>
    </dgm:pt>
    <dgm:pt modelId="{A3EA704A-6CA7-4F56-BFAF-491399E32E49}" type="parTrans" cxnId="{BEC1DB6A-DCA6-408A-B12E-285DE1CB8EE3}">
      <dgm:prSet/>
      <dgm:spPr/>
      <dgm:t>
        <a:bodyPr/>
        <a:lstStyle/>
        <a:p>
          <a:endParaRPr lang="es-AR" sz="1800"/>
        </a:p>
      </dgm:t>
    </dgm:pt>
    <dgm:pt modelId="{BC1EA27A-91E1-4595-A314-CD0366D363CF}" type="sibTrans" cxnId="{BEC1DB6A-DCA6-408A-B12E-285DE1CB8EE3}">
      <dgm:prSet/>
      <dgm:spPr/>
      <dgm:t>
        <a:bodyPr/>
        <a:lstStyle/>
        <a:p>
          <a:endParaRPr lang="es-AR" sz="1800"/>
        </a:p>
      </dgm:t>
    </dgm:pt>
    <dgm:pt modelId="{3039249D-3AE4-46FB-97E8-B40323D8EA92}">
      <dgm:prSet phldrT="[Texto]" custT="1"/>
      <dgm:spPr/>
      <dgm:t>
        <a:bodyPr/>
        <a:lstStyle/>
        <a:p>
          <a:r>
            <a:rPr lang="es-MX" sz="1800" dirty="0" smtClean="0"/>
            <a:t>Estadística</a:t>
          </a:r>
          <a:endParaRPr lang="es-AR" sz="1800" dirty="0"/>
        </a:p>
      </dgm:t>
    </dgm:pt>
    <dgm:pt modelId="{8AA8613F-25C8-492B-9458-E9B93DD63EE2}" type="parTrans" cxnId="{B09E775B-D6D6-4986-9275-DD555944FF67}">
      <dgm:prSet/>
      <dgm:spPr/>
      <dgm:t>
        <a:bodyPr/>
        <a:lstStyle/>
        <a:p>
          <a:endParaRPr lang="es-AR" sz="1800"/>
        </a:p>
      </dgm:t>
    </dgm:pt>
    <dgm:pt modelId="{B5B22718-9A49-40DE-AB4F-263DD515D8A0}" type="sibTrans" cxnId="{B09E775B-D6D6-4986-9275-DD555944FF67}">
      <dgm:prSet/>
      <dgm:spPr/>
      <dgm:t>
        <a:bodyPr/>
        <a:lstStyle/>
        <a:p>
          <a:endParaRPr lang="es-AR" sz="1800"/>
        </a:p>
      </dgm:t>
    </dgm:pt>
    <dgm:pt modelId="{4A749CD3-5261-46A6-B489-9041427597A7}">
      <dgm:prSet phldrT="[Texto]" custT="1"/>
      <dgm:spPr/>
      <dgm:t>
        <a:bodyPr/>
        <a:lstStyle/>
        <a:p>
          <a:r>
            <a:rPr lang="es-MX" sz="1800" dirty="0" smtClean="0"/>
            <a:t>Industrias</a:t>
          </a:r>
          <a:endParaRPr lang="es-AR" sz="1800" dirty="0"/>
        </a:p>
      </dgm:t>
    </dgm:pt>
    <dgm:pt modelId="{C9A1C8F0-B71D-4395-910C-362F71FFE614}" type="parTrans" cxnId="{CF494E54-627D-414D-BC01-36AC55D1BE3D}">
      <dgm:prSet/>
      <dgm:spPr/>
      <dgm:t>
        <a:bodyPr/>
        <a:lstStyle/>
        <a:p>
          <a:endParaRPr lang="es-AR" sz="1800"/>
        </a:p>
      </dgm:t>
    </dgm:pt>
    <dgm:pt modelId="{F5D252DE-62BC-460A-B7E3-3346A7E2C401}" type="sibTrans" cxnId="{CF494E54-627D-414D-BC01-36AC55D1BE3D}">
      <dgm:prSet/>
      <dgm:spPr/>
      <dgm:t>
        <a:bodyPr/>
        <a:lstStyle/>
        <a:p>
          <a:endParaRPr lang="es-AR" sz="1800"/>
        </a:p>
      </dgm:t>
    </dgm:pt>
    <dgm:pt modelId="{939DF454-00E4-47A4-8F02-AAEDADF86F4B}">
      <dgm:prSet phldrT="[Texto]" custT="1"/>
      <dgm:spPr/>
      <dgm:t>
        <a:bodyPr/>
        <a:lstStyle/>
        <a:p>
          <a:r>
            <a:rPr lang="es-MX" sz="1800" dirty="0" smtClean="0"/>
            <a:t>Informática</a:t>
          </a:r>
          <a:endParaRPr lang="es-AR" sz="1800" dirty="0"/>
        </a:p>
      </dgm:t>
    </dgm:pt>
    <dgm:pt modelId="{6AFBC7DE-8F96-4C81-BBBC-FF4C8E75EA70}" type="parTrans" cxnId="{66617D2A-6AF9-4723-A4B2-8053769C0D3C}">
      <dgm:prSet/>
      <dgm:spPr/>
      <dgm:t>
        <a:bodyPr/>
        <a:lstStyle/>
        <a:p>
          <a:endParaRPr lang="es-AR" sz="1800"/>
        </a:p>
      </dgm:t>
    </dgm:pt>
    <dgm:pt modelId="{D015E108-C271-486E-99AB-CA14F3310C8A}" type="sibTrans" cxnId="{66617D2A-6AF9-4723-A4B2-8053769C0D3C}">
      <dgm:prSet/>
      <dgm:spPr/>
      <dgm:t>
        <a:bodyPr/>
        <a:lstStyle/>
        <a:p>
          <a:endParaRPr lang="es-AR" sz="1800"/>
        </a:p>
      </dgm:t>
    </dgm:pt>
    <dgm:pt modelId="{66E6F0FF-E93A-4C75-92D1-A736FBFE5427}">
      <dgm:prSet phldrT="[Texto]" custT="1"/>
      <dgm:spPr/>
      <dgm:t>
        <a:bodyPr/>
        <a:lstStyle/>
        <a:p>
          <a:r>
            <a:rPr lang="es-MX" sz="1800" dirty="0" smtClean="0"/>
            <a:t>Ingeniería</a:t>
          </a:r>
          <a:endParaRPr lang="es-AR" sz="1800" dirty="0"/>
        </a:p>
      </dgm:t>
    </dgm:pt>
    <dgm:pt modelId="{B54CBFDB-B7A4-41C1-81A3-B41EFBE9E28D}" type="parTrans" cxnId="{502E7043-6E48-4D93-A9DB-DDBE1551E7C8}">
      <dgm:prSet/>
      <dgm:spPr/>
      <dgm:t>
        <a:bodyPr/>
        <a:lstStyle/>
        <a:p>
          <a:endParaRPr lang="es-AR" sz="1800"/>
        </a:p>
      </dgm:t>
    </dgm:pt>
    <dgm:pt modelId="{AFA56ACB-306F-4C5F-8511-6A7FC5D948E0}" type="sibTrans" cxnId="{502E7043-6E48-4D93-A9DB-DDBE1551E7C8}">
      <dgm:prSet/>
      <dgm:spPr/>
      <dgm:t>
        <a:bodyPr/>
        <a:lstStyle/>
        <a:p>
          <a:endParaRPr lang="es-AR" sz="1800"/>
        </a:p>
      </dgm:t>
    </dgm:pt>
    <dgm:pt modelId="{F78FCD4C-DFEB-42F2-886A-933AEA6A480F}">
      <dgm:prSet phldrT="[Texto]" custT="1"/>
      <dgm:spPr/>
      <dgm:t>
        <a:bodyPr/>
        <a:lstStyle/>
        <a:p>
          <a:r>
            <a:rPr lang="es-MX" sz="1800" dirty="0" smtClean="0"/>
            <a:t>Meteorología</a:t>
          </a:r>
          <a:endParaRPr lang="es-AR" sz="1800" dirty="0"/>
        </a:p>
      </dgm:t>
    </dgm:pt>
    <dgm:pt modelId="{D56FFB98-BF67-4433-8D5E-2EC88D80D78C}" type="parTrans" cxnId="{0F55BEF4-5B16-40A4-A9B8-45351E19AD07}">
      <dgm:prSet/>
      <dgm:spPr/>
      <dgm:t>
        <a:bodyPr/>
        <a:lstStyle/>
        <a:p>
          <a:endParaRPr lang="es-AR" sz="1800"/>
        </a:p>
      </dgm:t>
    </dgm:pt>
    <dgm:pt modelId="{96A5E44B-CF94-4C94-B855-D8878531E8E8}" type="sibTrans" cxnId="{0F55BEF4-5B16-40A4-A9B8-45351E19AD07}">
      <dgm:prSet/>
      <dgm:spPr/>
      <dgm:t>
        <a:bodyPr/>
        <a:lstStyle/>
        <a:p>
          <a:endParaRPr lang="es-AR" sz="1800"/>
        </a:p>
      </dgm:t>
    </dgm:pt>
    <dgm:pt modelId="{BFDCA62D-B34D-47E0-96A9-5D2C8938563B}">
      <dgm:prSet phldrT="[Texto]" custT="1"/>
      <dgm:spPr/>
      <dgm:t>
        <a:bodyPr/>
        <a:lstStyle/>
        <a:p>
          <a:r>
            <a:rPr lang="es-MX" sz="1800" dirty="0" smtClean="0"/>
            <a:t>Otras Cs. Aplicadas</a:t>
          </a:r>
          <a:endParaRPr lang="es-AR" sz="1800" dirty="0"/>
        </a:p>
      </dgm:t>
    </dgm:pt>
    <dgm:pt modelId="{7DC72A8E-26EB-4330-8567-054C6BD7E04F}" type="parTrans" cxnId="{F6A4745B-3876-4DC7-B1C3-10A3E1FF822E}">
      <dgm:prSet/>
      <dgm:spPr/>
      <dgm:t>
        <a:bodyPr/>
        <a:lstStyle/>
        <a:p>
          <a:endParaRPr lang="es-AR" sz="1800"/>
        </a:p>
      </dgm:t>
    </dgm:pt>
    <dgm:pt modelId="{938FFF3B-595F-493F-8826-0D83CC3DB2EC}" type="sibTrans" cxnId="{F6A4745B-3876-4DC7-B1C3-10A3E1FF822E}">
      <dgm:prSet/>
      <dgm:spPr/>
      <dgm:t>
        <a:bodyPr/>
        <a:lstStyle/>
        <a:p>
          <a:endParaRPr lang="es-AR" sz="1800"/>
        </a:p>
      </dgm:t>
    </dgm:pt>
    <dgm:pt modelId="{0FD57516-283B-41A6-B817-8E5FAE8F12FF}" type="pres">
      <dgm:prSet presAssocID="{FFEABA33-1139-4651-81BA-BE83567E22D6}" presName="diagram" presStyleCnt="0">
        <dgm:presLayoutVars>
          <dgm:dir/>
          <dgm:resizeHandles val="exact"/>
        </dgm:presLayoutVars>
      </dgm:prSet>
      <dgm:spPr/>
      <dgm:t>
        <a:bodyPr/>
        <a:lstStyle/>
        <a:p>
          <a:endParaRPr lang="es-AR"/>
        </a:p>
      </dgm:t>
    </dgm:pt>
    <dgm:pt modelId="{DCAD92AB-C893-4566-BC2E-37D8368A282C}" type="pres">
      <dgm:prSet presAssocID="{1814F0A4-631F-42B2-B9BF-D72C956153EB}" presName="node" presStyleLbl="node1" presStyleIdx="0" presStyleCnt="11">
        <dgm:presLayoutVars>
          <dgm:bulletEnabled val="1"/>
        </dgm:presLayoutVars>
      </dgm:prSet>
      <dgm:spPr/>
      <dgm:t>
        <a:bodyPr/>
        <a:lstStyle/>
        <a:p>
          <a:endParaRPr lang="es-AR"/>
        </a:p>
      </dgm:t>
    </dgm:pt>
    <dgm:pt modelId="{E28DD4A6-D075-473D-8731-FB7ABC656B14}" type="pres">
      <dgm:prSet presAssocID="{05AF87D1-C5D9-48AD-BB4D-54D9AB944D37}" presName="sibTrans" presStyleCnt="0"/>
      <dgm:spPr/>
    </dgm:pt>
    <dgm:pt modelId="{9300F307-8BDF-419E-B0EA-A36F7548D8FE}" type="pres">
      <dgm:prSet presAssocID="{6E22037D-4979-4C14-B15F-B35700515FA7}" presName="node" presStyleLbl="node1" presStyleIdx="1" presStyleCnt="11">
        <dgm:presLayoutVars>
          <dgm:bulletEnabled val="1"/>
        </dgm:presLayoutVars>
      </dgm:prSet>
      <dgm:spPr/>
      <dgm:t>
        <a:bodyPr/>
        <a:lstStyle/>
        <a:p>
          <a:endParaRPr lang="es-AR"/>
        </a:p>
      </dgm:t>
    </dgm:pt>
    <dgm:pt modelId="{AF5DF697-A965-474D-B1B4-9A60BABBAC7E}" type="pres">
      <dgm:prSet presAssocID="{5C7BE5B7-6F4E-41D4-9B7A-8256DD6B3DB6}" presName="sibTrans" presStyleCnt="0"/>
      <dgm:spPr/>
    </dgm:pt>
    <dgm:pt modelId="{0F1B8371-6F2A-42B1-BB85-61CF9C25EA6A}" type="pres">
      <dgm:prSet presAssocID="{FC0392D2-18E2-4A15-86D6-0D321A8BBC06}" presName="node" presStyleLbl="node1" presStyleIdx="2" presStyleCnt="11">
        <dgm:presLayoutVars>
          <dgm:bulletEnabled val="1"/>
        </dgm:presLayoutVars>
      </dgm:prSet>
      <dgm:spPr/>
      <dgm:t>
        <a:bodyPr/>
        <a:lstStyle/>
        <a:p>
          <a:endParaRPr lang="es-AR"/>
        </a:p>
      </dgm:t>
    </dgm:pt>
    <dgm:pt modelId="{7013194E-74F9-45C6-B0E5-B2838F0D6D04}" type="pres">
      <dgm:prSet presAssocID="{1A6CBBCA-5094-4C82-A73F-7896059821FC}" presName="sibTrans" presStyleCnt="0"/>
      <dgm:spPr/>
    </dgm:pt>
    <dgm:pt modelId="{51BCF4A7-7C75-4B1C-B8E0-59DBC6B02BD2}" type="pres">
      <dgm:prSet presAssocID="{DD3DB1FC-1EDA-481B-AD98-1D4B2C51B641}" presName="node" presStyleLbl="node1" presStyleIdx="3" presStyleCnt="11">
        <dgm:presLayoutVars>
          <dgm:bulletEnabled val="1"/>
        </dgm:presLayoutVars>
      </dgm:prSet>
      <dgm:spPr/>
      <dgm:t>
        <a:bodyPr/>
        <a:lstStyle/>
        <a:p>
          <a:endParaRPr lang="es-AR"/>
        </a:p>
      </dgm:t>
    </dgm:pt>
    <dgm:pt modelId="{B50AAF0B-3BC4-4E9F-AFFF-0BEC1786C42C}" type="pres">
      <dgm:prSet presAssocID="{5FBE184C-5F00-430B-A159-A70305E8672E}" presName="sibTrans" presStyleCnt="0"/>
      <dgm:spPr/>
    </dgm:pt>
    <dgm:pt modelId="{EB97BD58-016C-425A-98EC-5D6EC9C2B007}" type="pres">
      <dgm:prSet presAssocID="{2ACE2D3D-8E04-42B2-AE71-697EDBD7348C}" presName="node" presStyleLbl="node1" presStyleIdx="4" presStyleCnt="11">
        <dgm:presLayoutVars>
          <dgm:bulletEnabled val="1"/>
        </dgm:presLayoutVars>
      </dgm:prSet>
      <dgm:spPr/>
      <dgm:t>
        <a:bodyPr/>
        <a:lstStyle/>
        <a:p>
          <a:endParaRPr lang="es-AR"/>
        </a:p>
      </dgm:t>
    </dgm:pt>
    <dgm:pt modelId="{94712E47-DFB1-4840-A29D-621B1B9E7E8A}" type="pres">
      <dgm:prSet presAssocID="{BC1EA27A-91E1-4595-A314-CD0366D363CF}" presName="sibTrans" presStyleCnt="0"/>
      <dgm:spPr/>
    </dgm:pt>
    <dgm:pt modelId="{3DEF8A93-E42A-48F4-BE39-BCD2F770B4B8}" type="pres">
      <dgm:prSet presAssocID="{3039249D-3AE4-46FB-97E8-B40323D8EA92}" presName="node" presStyleLbl="node1" presStyleIdx="5" presStyleCnt="11">
        <dgm:presLayoutVars>
          <dgm:bulletEnabled val="1"/>
        </dgm:presLayoutVars>
      </dgm:prSet>
      <dgm:spPr/>
      <dgm:t>
        <a:bodyPr/>
        <a:lstStyle/>
        <a:p>
          <a:endParaRPr lang="es-AR"/>
        </a:p>
      </dgm:t>
    </dgm:pt>
    <dgm:pt modelId="{8BC6FE16-3626-40C6-AA5A-84476F25B8DA}" type="pres">
      <dgm:prSet presAssocID="{B5B22718-9A49-40DE-AB4F-263DD515D8A0}" presName="sibTrans" presStyleCnt="0"/>
      <dgm:spPr/>
    </dgm:pt>
    <dgm:pt modelId="{604944BF-E4A9-47B8-B0B3-8C1630E9A9CD}" type="pres">
      <dgm:prSet presAssocID="{4A749CD3-5261-46A6-B489-9041427597A7}" presName="node" presStyleLbl="node1" presStyleIdx="6" presStyleCnt="11">
        <dgm:presLayoutVars>
          <dgm:bulletEnabled val="1"/>
        </dgm:presLayoutVars>
      </dgm:prSet>
      <dgm:spPr/>
      <dgm:t>
        <a:bodyPr/>
        <a:lstStyle/>
        <a:p>
          <a:endParaRPr lang="es-AR"/>
        </a:p>
      </dgm:t>
    </dgm:pt>
    <dgm:pt modelId="{0FC7C078-63C2-4B19-8980-74AC3EC29B8F}" type="pres">
      <dgm:prSet presAssocID="{F5D252DE-62BC-460A-B7E3-3346A7E2C401}" presName="sibTrans" presStyleCnt="0"/>
      <dgm:spPr/>
    </dgm:pt>
    <dgm:pt modelId="{492736F2-C997-4791-B2A2-456A4993017F}" type="pres">
      <dgm:prSet presAssocID="{939DF454-00E4-47A4-8F02-AAEDADF86F4B}" presName="node" presStyleLbl="node1" presStyleIdx="7" presStyleCnt="11">
        <dgm:presLayoutVars>
          <dgm:bulletEnabled val="1"/>
        </dgm:presLayoutVars>
      </dgm:prSet>
      <dgm:spPr/>
      <dgm:t>
        <a:bodyPr/>
        <a:lstStyle/>
        <a:p>
          <a:endParaRPr lang="es-AR"/>
        </a:p>
      </dgm:t>
    </dgm:pt>
    <dgm:pt modelId="{3F792535-D3BB-4AD4-946C-A4A723A5FDBC}" type="pres">
      <dgm:prSet presAssocID="{D015E108-C271-486E-99AB-CA14F3310C8A}" presName="sibTrans" presStyleCnt="0"/>
      <dgm:spPr/>
    </dgm:pt>
    <dgm:pt modelId="{722C1C20-A545-4352-9E43-BA0A30B07806}" type="pres">
      <dgm:prSet presAssocID="{66E6F0FF-E93A-4C75-92D1-A736FBFE5427}" presName="node" presStyleLbl="node1" presStyleIdx="8" presStyleCnt="11">
        <dgm:presLayoutVars>
          <dgm:bulletEnabled val="1"/>
        </dgm:presLayoutVars>
      </dgm:prSet>
      <dgm:spPr/>
      <dgm:t>
        <a:bodyPr/>
        <a:lstStyle/>
        <a:p>
          <a:endParaRPr lang="es-AR"/>
        </a:p>
      </dgm:t>
    </dgm:pt>
    <dgm:pt modelId="{E3E4243B-B753-40DF-B6BE-45C697E1F177}" type="pres">
      <dgm:prSet presAssocID="{AFA56ACB-306F-4C5F-8511-6A7FC5D948E0}" presName="sibTrans" presStyleCnt="0"/>
      <dgm:spPr/>
    </dgm:pt>
    <dgm:pt modelId="{EF491DD8-B0B1-47A4-9DCC-CC38D5FEC4DD}" type="pres">
      <dgm:prSet presAssocID="{F78FCD4C-DFEB-42F2-886A-933AEA6A480F}" presName="node" presStyleLbl="node1" presStyleIdx="9" presStyleCnt="11" custScaleX="114567" custScaleY="88011">
        <dgm:presLayoutVars>
          <dgm:bulletEnabled val="1"/>
        </dgm:presLayoutVars>
      </dgm:prSet>
      <dgm:spPr/>
      <dgm:t>
        <a:bodyPr/>
        <a:lstStyle/>
        <a:p>
          <a:endParaRPr lang="es-AR"/>
        </a:p>
      </dgm:t>
    </dgm:pt>
    <dgm:pt modelId="{2D29E383-508E-4660-9C50-B72D7FA2282D}" type="pres">
      <dgm:prSet presAssocID="{96A5E44B-CF94-4C94-B855-D8878531E8E8}" presName="sibTrans" presStyleCnt="0"/>
      <dgm:spPr/>
    </dgm:pt>
    <dgm:pt modelId="{B4161623-DD47-4EFA-9E0A-7BD0482C13D6}" type="pres">
      <dgm:prSet presAssocID="{BFDCA62D-B34D-47E0-96A9-5D2C8938563B}" presName="node" presStyleLbl="node1" presStyleIdx="10" presStyleCnt="11">
        <dgm:presLayoutVars>
          <dgm:bulletEnabled val="1"/>
        </dgm:presLayoutVars>
      </dgm:prSet>
      <dgm:spPr/>
      <dgm:t>
        <a:bodyPr/>
        <a:lstStyle/>
        <a:p>
          <a:endParaRPr lang="es-AR"/>
        </a:p>
      </dgm:t>
    </dgm:pt>
  </dgm:ptLst>
  <dgm:cxnLst>
    <dgm:cxn modelId="{08E08A27-F0B9-465B-AFA8-48BEFF45F88E}" type="presOf" srcId="{F78FCD4C-DFEB-42F2-886A-933AEA6A480F}" destId="{EF491DD8-B0B1-47A4-9DCC-CC38D5FEC4DD}" srcOrd="0" destOrd="0" presId="urn:microsoft.com/office/officeart/2005/8/layout/default#1"/>
    <dgm:cxn modelId="{FF1F48B7-FCB0-45E7-9B67-5CCD5E683B07}" srcId="{FFEABA33-1139-4651-81BA-BE83567E22D6}" destId="{6E22037D-4979-4C14-B15F-B35700515FA7}" srcOrd="1" destOrd="0" parTransId="{8FB30DD4-0B8E-4554-A20B-85510418B482}" sibTransId="{5C7BE5B7-6F4E-41D4-9B7A-8256DD6B3DB6}"/>
    <dgm:cxn modelId="{560C2AA9-04BC-43B8-882F-7DCC93E1F3D7}" type="presOf" srcId="{4A749CD3-5261-46A6-B489-9041427597A7}" destId="{604944BF-E4A9-47B8-B0B3-8C1630E9A9CD}" srcOrd="0" destOrd="0" presId="urn:microsoft.com/office/officeart/2005/8/layout/default#1"/>
    <dgm:cxn modelId="{566F6EAA-8C66-4970-A3FB-C5BFC64E07EA}" type="presOf" srcId="{FFEABA33-1139-4651-81BA-BE83567E22D6}" destId="{0FD57516-283B-41A6-B817-8E5FAE8F12FF}" srcOrd="0" destOrd="0" presId="urn:microsoft.com/office/officeart/2005/8/layout/default#1"/>
    <dgm:cxn modelId="{FAC21096-2C98-41C3-89AE-DE94104F45FD}" type="presOf" srcId="{3039249D-3AE4-46FB-97E8-B40323D8EA92}" destId="{3DEF8A93-E42A-48F4-BE39-BCD2F770B4B8}" srcOrd="0" destOrd="0" presId="urn:microsoft.com/office/officeart/2005/8/layout/default#1"/>
    <dgm:cxn modelId="{B09E775B-D6D6-4986-9275-DD555944FF67}" srcId="{FFEABA33-1139-4651-81BA-BE83567E22D6}" destId="{3039249D-3AE4-46FB-97E8-B40323D8EA92}" srcOrd="5" destOrd="0" parTransId="{8AA8613F-25C8-492B-9458-E9B93DD63EE2}" sibTransId="{B5B22718-9A49-40DE-AB4F-263DD515D8A0}"/>
    <dgm:cxn modelId="{2C4C545D-B7BF-4C2B-A3EF-17B250DC06DD}" srcId="{FFEABA33-1139-4651-81BA-BE83567E22D6}" destId="{DD3DB1FC-1EDA-481B-AD98-1D4B2C51B641}" srcOrd="3" destOrd="0" parTransId="{C5894297-5FF9-4268-9F95-4D4239E82BA9}" sibTransId="{5FBE184C-5F00-430B-A159-A70305E8672E}"/>
    <dgm:cxn modelId="{502E7043-6E48-4D93-A9DB-DDBE1551E7C8}" srcId="{FFEABA33-1139-4651-81BA-BE83567E22D6}" destId="{66E6F0FF-E93A-4C75-92D1-A736FBFE5427}" srcOrd="8" destOrd="0" parTransId="{B54CBFDB-B7A4-41C1-81A3-B41EFBE9E28D}" sibTransId="{AFA56ACB-306F-4C5F-8511-6A7FC5D948E0}"/>
    <dgm:cxn modelId="{4CEAB122-F4E7-458A-9C82-404D4C857D9A}" type="presOf" srcId="{66E6F0FF-E93A-4C75-92D1-A736FBFE5427}" destId="{722C1C20-A545-4352-9E43-BA0A30B07806}" srcOrd="0" destOrd="0" presId="urn:microsoft.com/office/officeart/2005/8/layout/default#1"/>
    <dgm:cxn modelId="{D6FBC49F-839F-4771-8F7E-7E2418E8C4AF}" srcId="{FFEABA33-1139-4651-81BA-BE83567E22D6}" destId="{1814F0A4-631F-42B2-B9BF-D72C956153EB}" srcOrd="0" destOrd="0" parTransId="{648AA165-08D1-4C22-BB67-B62FA04C42B1}" sibTransId="{05AF87D1-C5D9-48AD-BB4D-54D9AB944D37}"/>
    <dgm:cxn modelId="{0F55BEF4-5B16-40A4-A9B8-45351E19AD07}" srcId="{FFEABA33-1139-4651-81BA-BE83567E22D6}" destId="{F78FCD4C-DFEB-42F2-886A-933AEA6A480F}" srcOrd="9" destOrd="0" parTransId="{D56FFB98-BF67-4433-8D5E-2EC88D80D78C}" sibTransId="{96A5E44B-CF94-4C94-B855-D8878531E8E8}"/>
    <dgm:cxn modelId="{4AB71862-B271-4A16-A5E7-C8BB9FB8DCED}" type="presOf" srcId="{DD3DB1FC-1EDA-481B-AD98-1D4B2C51B641}" destId="{51BCF4A7-7C75-4B1C-B8E0-59DBC6B02BD2}" srcOrd="0" destOrd="0" presId="urn:microsoft.com/office/officeart/2005/8/layout/default#1"/>
    <dgm:cxn modelId="{F6A4745B-3876-4DC7-B1C3-10A3E1FF822E}" srcId="{FFEABA33-1139-4651-81BA-BE83567E22D6}" destId="{BFDCA62D-B34D-47E0-96A9-5D2C8938563B}" srcOrd="10" destOrd="0" parTransId="{7DC72A8E-26EB-4330-8567-054C6BD7E04F}" sibTransId="{938FFF3B-595F-493F-8826-0D83CC3DB2EC}"/>
    <dgm:cxn modelId="{243016D0-072D-4946-93C0-68DC192DFE06}" type="presOf" srcId="{FC0392D2-18E2-4A15-86D6-0D321A8BBC06}" destId="{0F1B8371-6F2A-42B1-BB85-61CF9C25EA6A}" srcOrd="0" destOrd="0" presId="urn:microsoft.com/office/officeart/2005/8/layout/default#1"/>
    <dgm:cxn modelId="{79A5F651-4340-496E-A2EE-BC4C384D4159}" type="presOf" srcId="{2ACE2D3D-8E04-42B2-AE71-697EDBD7348C}" destId="{EB97BD58-016C-425A-98EC-5D6EC9C2B007}" srcOrd="0" destOrd="0" presId="urn:microsoft.com/office/officeart/2005/8/layout/default#1"/>
    <dgm:cxn modelId="{2D6BB21E-54A3-4C77-8342-ED4DFAF1D051}" type="presOf" srcId="{6E22037D-4979-4C14-B15F-B35700515FA7}" destId="{9300F307-8BDF-419E-B0EA-A36F7548D8FE}" srcOrd="0" destOrd="0" presId="urn:microsoft.com/office/officeart/2005/8/layout/default#1"/>
    <dgm:cxn modelId="{607AA751-67F5-4777-993B-7A6593C7F304}" type="presOf" srcId="{939DF454-00E4-47A4-8F02-AAEDADF86F4B}" destId="{492736F2-C997-4791-B2A2-456A4993017F}" srcOrd="0" destOrd="0" presId="urn:microsoft.com/office/officeart/2005/8/layout/default#1"/>
    <dgm:cxn modelId="{5F351372-E28A-4C4E-BC03-600CE1992001}" srcId="{FFEABA33-1139-4651-81BA-BE83567E22D6}" destId="{FC0392D2-18E2-4A15-86D6-0D321A8BBC06}" srcOrd="2" destOrd="0" parTransId="{B1C07B24-10F3-4D9F-A891-280B35D92879}" sibTransId="{1A6CBBCA-5094-4C82-A73F-7896059821FC}"/>
    <dgm:cxn modelId="{BEC1DB6A-DCA6-408A-B12E-285DE1CB8EE3}" srcId="{FFEABA33-1139-4651-81BA-BE83567E22D6}" destId="{2ACE2D3D-8E04-42B2-AE71-697EDBD7348C}" srcOrd="4" destOrd="0" parTransId="{A3EA704A-6CA7-4F56-BFAF-491399E32E49}" sibTransId="{BC1EA27A-91E1-4595-A314-CD0366D363CF}"/>
    <dgm:cxn modelId="{47448882-2C23-4C78-A876-26740D30F522}" type="presOf" srcId="{BFDCA62D-B34D-47E0-96A9-5D2C8938563B}" destId="{B4161623-DD47-4EFA-9E0A-7BD0482C13D6}" srcOrd="0" destOrd="0" presId="urn:microsoft.com/office/officeart/2005/8/layout/default#1"/>
    <dgm:cxn modelId="{66617D2A-6AF9-4723-A4B2-8053769C0D3C}" srcId="{FFEABA33-1139-4651-81BA-BE83567E22D6}" destId="{939DF454-00E4-47A4-8F02-AAEDADF86F4B}" srcOrd="7" destOrd="0" parTransId="{6AFBC7DE-8F96-4C81-BBBC-FF4C8E75EA70}" sibTransId="{D015E108-C271-486E-99AB-CA14F3310C8A}"/>
    <dgm:cxn modelId="{CF494E54-627D-414D-BC01-36AC55D1BE3D}" srcId="{FFEABA33-1139-4651-81BA-BE83567E22D6}" destId="{4A749CD3-5261-46A6-B489-9041427597A7}" srcOrd="6" destOrd="0" parTransId="{C9A1C8F0-B71D-4395-910C-362F71FFE614}" sibTransId="{F5D252DE-62BC-460A-B7E3-3346A7E2C401}"/>
    <dgm:cxn modelId="{B119338E-E04C-4E0B-B346-55182264A3EE}" type="presOf" srcId="{1814F0A4-631F-42B2-B9BF-D72C956153EB}" destId="{DCAD92AB-C893-4566-BC2E-37D8368A282C}" srcOrd="0" destOrd="0" presId="urn:microsoft.com/office/officeart/2005/8/layout/default#1"/>
    <dgm:cxn modelId="{31F6EC89-4C6E-4451-BA1F-485AC5B30126}" type="presParOf" srcId="{0FD57516-283B-41A6-B817-8E5FAE8F12FF}" destId="{DCAD92AB-C893-4566-BC2E-37D8368A282C}" srcOrd="0" destOrd="0" presId="urn:microsoft.com/office/officeart/2005/8/layout/default#1"/>
    <dgm:cxn modelId="{9688452C-8352-4F38-BDA3-0A895B573E3E}" type="presParOf" srcId="{0FD57516-283B-41A6-B817-8E5FAE8F12FF}" destId="{E28DD4A6-D075-473D-8731-FB7ABC656B14}" srcOrd="1" destOrd="0" presId="urn:microsoft.com/office/officeart/2005/8/layout/default#1"/>
    <dgm:cxn modelId="{D0D69660-82AE-416E-B4FD-7166DEED0182}" type="presParOf" srcId="{0FD57516-283B-41A6-B817-8E5FAE8F12FF}" destId="{9300F307-8BDF-419E-B0EA-A36F7548D8FE}" srcOrd="2" destOrd="0" presId="urn:microsoft.com/office/officeart/2005/8/layout/default#1"/>
    <dgm:cxn modelId="{272EE181-6E5E-4E9E-9901-16D9266321B3}" type="presParOf" srcId="{0FD57516-283B-41A6-B817-8E5FAE8F12FF}" destId="{AF5DF697-A965-474D-B1B4-9A60BABBAC7E}" srcOrd="3" destOrd="0" presId="urn:microsoft.com/office/officeart/2005/8/layout/default#1"/>
    <dgm:cxn modelId="{5E048C0F-EE85-4B39-A224-12DA3F385319}" type="presParOf" srcId="{0FD57516-283B-41A6-B817-8E5FAE8F12FF}" destId="{0F1B8371-6F2A-42B1-BB85-61CF9C25EA6A}" srcOrd="4" destOrd="0" presId="urn:microsoft.com/office/officeart/2005/8/layout/default#1"/>
    <dgm:cxn modelId="{CB22BB39-3AAA-4A6A-8E9E-19B1DD58DE8E}" type="presParOf" srcId="{0FD57516-283B-41A6-B817-8E5FAE8F12FF}" destId="{7013194E-74F9-45C6-B0E5-B2838F0D6D04}" srcOrd="5" destOrd="0" presId="urn:microsoft.com/office/officeart/2005/8/layout/default#1"/>
    <dgm:cxn modelId="{CFADE6C2-4693-484A-879B-58D45F8ADDA8}" type="presParOf" srcId="{0FD57516-283B-41A6-B817-8E5FAE8F12FF}" destId="{51BCF4A7-7C75-4B1C-B8E0-59DBC6B02BD2}" srcOrd="6" destOrd="0" presId="urn:microsoft.com/office/officeart/2005/8/layout/default#1"/>
    <dgm:cxn modelId="{6F62C708-9A4B-4EED-89A0-2A15B44BD995}" type="presParOf" srcId="{0FD57516-283B-41A6-B817-8E5FAE8F12FF}" destId="{B50AAF0B-3BC4-4E9F-AFFF-0BEC1786C42C}" srcOrd="7" destOrd="0" presId="urn:microsoft.com/office/officeart/2005/8/layout/default#1"/>
    <dgm:cxn modelId="{21958E9F-79E2-4B1E-8659-1E05433F5CC0}" type="presParOf" srcId="{0FD57516-283B-41A6-B817-8E5FAE8F12FF}" destId="{EB97BD58-016C-425A-98EC-5D6EC9C2B007}" srcOrd="8" destOrd="0" presId="urn:microsoft.com/office/officeart/2005/8/layout/default#1"/>
    <dgm:cxn modelId="{AD5C1FD3-302E-4791-B2C6-D7CB445471CD}" type="presParOf" srcId="{0FD57516-283B-41A6-B817-8E5FAE8F12FF}" destId="{94712E47-DFB1-4840-A29D-621B1B9E7E8A}" srcOrd="9" destOrd="0" presId="urn:microsoft.com/office/officeart/2005/8/layout/default#1"/>
    <dgm:cxn modelId="{6BA95E61-2067-4BEE-9481-634EDC1DB81B}" type="presParOf" srcId="{0FD57516-283B-41A6-B817-8E5FAE8F12FF}" destId="{3DEF8A93-E42A-48F4-BE39-BCD2F770B4B8}" srcOrd="10" destOrd="0" presId="urn:microsoft.com/office/officeart/2005/8/layout/default#1"/>
    <dgm:cxn modelId="{1125101A-DCBD-4467-BCD4-43B970B526D3}" type="presParOf" srcId="{0FD57516-283B-41A6-B817-8E5FAE8F12FF}" destId="{8BC6FE16-3626-40C6-AA5A-84476F25B8DA}" srcOrd="11" destOrd="0" presId="urn:microsoft.com/office/officeart/2005/8/layout/default#1"/>
    <dgm:cxn modelId="{7C3FDEFF-E7F6-42CF-B09A-1411658FF857}" type="presParOf" srcId="{0FD57516-283B-41A6-B817-8E5FAE8F12FF}" destId="{604944BF-E4A9-47B8-B0B3-8C1630E9A9CD}" srcOrd="12" destOrd="0" presId="urn:microsoft.com/office/officeart/2005/8/layout/default#1"/>
    <dgm:cxn modelId="{5FCEE848-6237-433A-A0E5-67BBD42CB46C}" type="presParOf" srcId="{0FD57516-283B-41A6-B817-8E5FAE8F12FF}" destId="{0FC7C078-63C2-4B19-8980-74AC3EC29B8F}" srcOrd="13" destOrd="0" presId="urn:microsoft.com/office/officeart/2005/8/layout/default#1"/>
    <dgm:cxn modelId="{64A35CF9-D193-4555-B39C-D656A41DE9D3}" type="presParOf" srcId="{0FD57516-283B-41A6-B817-8E5FAE8F12FF}" destId="{492736F2-C997-4791-B2A2-456A4993017F}" srcOrd="14" destOrd="0" presId="urn:microsoft.com/office/officeart/2005/8/layout/default#1"/>
    <dgm:cxn modelId="{A029FD89-B63B-4522-90CB-7EF130FF1FCD}" type="presParOf" srcId="{0FD57516-283B-41A6-B817-8E5FAE8F12FF}" destId="{3F792535-D3BB-4AD4-946C-A4A723A5FDBC}" srcOrd="15" destOrd="0" presId="urn:microsoft.com/office/officeart/2005/8/layout/default#1"/>
    <dgm:cxn modelId="{352524B1-F8CF-4FD8-B6E7-FCE60F274474}" type="presParOf" srcId="{0FD57516-283B-41A6-B817-8E5FAE8F12FF}" destId="{722C1C20-A545-4352-9E43-BA0A30B07806}" srcOrd="16" destOrd="0" presId="urn:microsoft.com/office/officeart/2005/8/layout/default#1"/>
    <dgm:cxn modelId="{ECEAEBB0-BE9E-41AB-89AC-0125F90BEDC5}" type="presParOf" srcId="{0FD57516-283B-41A6-B817-8E5FAE8F12FF}" destId="{E3E4243B-B753-40DF-B6BE-45C697E1F177}" srcOrd="17" destOrd="0" presId="urn:microsoft.com/office/officeart/2005/8/layout/default#1"/>
    <dgm:cxn modelId="{D3980C1B-7FAF-4144-A7C4-FAB0F8628447}" type="presParOf" srcId="{0FD57516-283B-41A6-B817-8E5FAE8F12FF}" destId="{EF491DD8-B0B1-47A4-9DCC-CC38D5FEC4DD}" srcOrd="18" destOrd="0" presId="urn:microsoft.com/office/officeart/2005/8/layout/default#1"/>
    <dgm:cxn modelId="{E431D25B-2EEF-4BDE-BFAD-55BD6546BCE2}" type="presParOf" srcId="{0FD57516-283B-41A6-B817-8E5FAE8F12FF}" destId="{2D29E383-508E-4660-9C50-B72D7FA2282D}" srcOrd="19" destOrd="0" presId="urn:microsoft.com/office/officeart/2005/8/layout/default#1"/>
    <dgm:cxn modelId="{2D6C66B0-6539-46DB-92DC-FC74188F0566}" type="presParOf" srcId="{0FD57516-283B-41A6-B817-8E5FAE8F12FF}" destId="{B4161623-DD47-4EFA-9E0A-7BD0482C13D6}" srcOrd="2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EABA33-1139-4651-81BA-BE83567E22D6}" type="doc">
      <dgm:prSet loTypeId="urn:microsoft.com/office/officeart/2005/8/layout/default#3" loCatId="list" qsTypeId="urn:microsoft.com/office/officeart/2005/8/quickstyle/simple1" qsCatId="simple" csTypeId="urn:microsoft.com/office/officeart/2005/8/colors/colorful1#2" csCatId="colorful" phldr="1"/>
      <dgm:spPr/>
      <dgm:t>
        <a:bodyPr/>
        <a:lstStyle/>
        <a:p>
          <a:endParaRPr lang="es-AR"/>
        </a:p>
      </dgm:t>
    </dgm:pt>
    <dgm:pt modelId="{1814F0A4-631F-42B2-B9BF-D72C956153EB}">
      <dgm:prSet phldrT="[Texto]" custT="1"/>
      <dgm:spPr/>
      <dgm:t>
        <a:bodyPr/>
        <a:lstStyle/>
        <a:p>
          <a:r>
            <a:rPr lang="es-MX" sz="1800" dirty="0" smtClean="0"/>
            <a:t>Biología</a:t>
          </a:r>
          <a:endParaRPr lang="es-AR" sz="1800" dirty="0"/>
        </a:p>
      </dgm:t>
    </dgm:pt>
    <dgm:pt modelId="{648AA165-08D1-4C22-BB67-B62FA04C42B1}" type="parTrans" cxnId="{D6FBC49F-839F-4771-8F7E-7E2418E8C4AF}">
      <dgm:prSet/>
      <dgm:spPr/>
      <dgm:t>
        <a:bodyPr/>
        <a:lstStyle/>
        <a:p>
          <a:endParaRPr lang="es-AR" sz="1800"/>
        </a:p>
      </dgm:t>
    </dgm:pt>
    <dgm:pt modelId="{05AF87D1-C5D9-48AD-BB4D-54D9AB944D37}" type="sibTrans" cxnId="{D6FBC49F-839F-4771-8F7E-7E2418E8C4AF}">
      <dgm:prSet/>
      <dgm:spPr/>
      <dgm:t>
        <a:bodyPr/>
        <a:lstStyle/>
        <a:p>
          <a:endParaRPr lang="es-AR" sz="1800"/>
        </a:p>
      </dgm:t>
    </dgm:pt>
    <dgm:pt modelId="{6E22037D-4979-4C14-B15F-B35700515FA7}">
      <dgm:prSet phldrT="[Texto]" custT="1"/>
      <dgm:spPr/>
      <dgm:t>
        <a:bodyPr/>
        <a:lstStyle/>
        <a:p>
          <a:r>
            <a:rPr lang="es-MX" sz="1800" dirty="0" smtClean="0"/>
            <a:t>Física</a:t>
          </a:r>
          <a:endParaRPr lang="es-AR" sz="1800" dirty="0"/>
        </a:p>
      </dgm:t>
    </dgm:pt>
    <dgm:pt modelId="{8FB30DD4-0B8E-4554-A20B-85510418B482}" type="parTrans" cxnId="{FF1F48B7-FCB0-45E7-9B67-5CCD5E683B07}">
      <dgm:prSet/>
      <dgm:spPr/>
      <dgm:t>
        <a:bodyPr/>
        <a:lstStyle/>
        <a:p>
          <a:endParaRPr lang="es-AR" sz="1800"/>
        </a:p>
      </dgm:t>
    </dgm:pt>
    <dgm:pt modelId="{5C7BE5B7-6F4E-41D4-9B7A-8256DD6B3DB6}" type="sibTrans" cxnId="{FF1F48B7-FCB0-45E7-9B67-5CCD5E683B07}">
      <dgm:prSet/>
      <dgm:spPr/>
      <dgm:t>
        <a:bodyPr/>
        <a:lstStyle/>
        <a:p>
          <a:endParaRPr lang="es-AR" sz="1800"/>
        </a:p>
      </dgm:t>
    </dgm:pt>
    <dgm:pt modelId="{FC0392D2-18E2-4A15-86D6-0D321A8BBC06}">
      <dgm:prSet phldrT="[Texto]" custT="1"/>
      <dgm:spPr/>
      <dgm:t>
        <a:bodyPr/>
        <a:lstStyle/>
        <a:p>
          <a:r>
            <a:rPr lang="es-MX" sz="1800" dirty="0" smtClean="0"/>
            <a:t>Matemática</a:t>
          </a:r>
          <a:endParaRPr lang="es-AR" sz="1800" dirty="0"/>
        </a:p>
      </dgm:t>
    </dgm:pt>
    <dgm:pt modelId="{B1C07B24-10F3-4D9F-A891-280B35D92879}" type="parTrans" cxnId="{5F351372-E28A-4C4E-BC03-600CE1992001}">
      <dgm:prSet/>
      <dgm:spPr/>
      <dgm:t>
        <a:bodyPr/>
        <a:lstStyle/>
        <a:p>
          <a:endParaRPr lang="es-AR" sz="1800"/>
        </a:p>
      </dgm:t>
    </dgm:pt>
    <dgm:pt modelId="{1A6CBBCA-5094-4C82-A73F-7896059821FC}" type="sibTrans" cxnId="{5F351372-E28A-4C4E-BC03-600CE1992001}">
      <dgm:prSet/>
      <dgm:spPr/>
      <dgm:t>
        <a:bodyPr/>
        <a:lstStyle/>
        <a:p>
          <a:endParaRPr lang="es-AR" sz="1800"/>
        </a:p>
      </dgm:t>
    </dgm:pt>
    <dgm:pt modelId="{DD3DB1FC-1EDA-481B-AD98-1D4B2C51B641}">
      <dgm:prSet phldrT="[Texto]" custT="1"/>
      <dgm:spPr/>
      <dgm:t>
        <a:bodyPr/>
        <a:lstStyle/>
        <a:p>
          <a:r>
            <a:rPr lang="es-MX" sz="1800" dirty="0" smtClean="0"/>
            <a:t>Química</a:t>
          </a:r>
          <a:endParaRPr lang="es-AR" sz="1800" dirty="0"/>
        </a:p>
      </dgm:t>
    </dgm:pt>
    <dgm:pt modelId="{C5894297-5FF9-4268-9F95-4D4239E82BA9}" type="parTrans" cxnId="{2C4C545D-B7BF-4C2B-A3EF-17B250DC06DD}">
      <dgm:prSet/>
      <dgm:spPr/>
      <dgm:t>
        <a:bodyPr/>
        <a:lstStyle/>
        <a:p>
          <a:endParaRPr lang="es-AR" sz="1800"/>
        </a:p>
      </dgm:t>
    </dgm:pt>
    <dgm:pt modelId="{5FBE184C-5F00-430B-A159-A70305E8672E}" type="sibTrans" cxnId="{2C4C545D-B7BF-4C2B-A3EF-17B250DC06DD}">
      <dgm:prSet/>
      <dgm:spPr/>
      <dgm:t>
        <a:bodyPr/>
        <a:lstStyle/>
        <a:p>
          <a:endParaRPr lang="es-AR" sz="1800"/>
        </a:p>
      </dgm:t>
    </dgm:pt>
    <dgm:pt modelId="{0FD57516-283B-41A6-B817-8E5FAE8F12FF}" type="pres">
      <dgm:prSet presAssocID="{FFEABA33-1139-4651-81BA-BE83567E22D6}" presName="diagram" presStyleCnt="0">
        <dgm:presLayoutVars>
          <dgm:dir/>
          <dgm:resizeHandles val="exact"/>
        </dgm:presLayoutVars>
      </dgm:prSet>
      <dgm:spPr/>
      <dgm:t>
        <a:bodyPr/>
        <a:lstStyle/>
        <a:p>
          <a:endParaRPr lang="es-AR"/>
        </a:p>
      </dgm:t>
    </dgm:pt>
    <dgm:pt modelId="{DCAD92AB-C893-4566-BC2E-37D8368A282C}" type="pres">
      <dgm:prSet presAssocID="{1814F0A4-631F-42B2-B9BF-D72C956153EB}" presName="node" presStyleLbl="node1" presStyleIdx="0" presStyleCnt="4">
        <dgm:presLayoutVars>
          <dgm:bulletEnabled val="1"/>
        </dgm:presLayoutVars>
      </dgm:prSet>
      <dgm:spPr/>
      <dgm:t>
        <a:bodyPr/>
        <a:lstStyle/>
        <a:p>
          <a:endParaRPr lang="es-AR"/>
        </a:p>
      </dgm:t>
    </dgm:pt>
    <dgm:pt modelId="{E28DD4A6-D075-473D-8731-FB7ABC656B14}" type="pres">
      <dgm:prSet presAssocID="{05AF87D1-C5D9-48AD-BB4D-54D9AB944D37}" presName="sibTrans" presStyleCnt="0"/>
      <dgm:spPr/>
    </dgm:pt>
    <dgm:pt modelId="{9300F307-8BDF-419E-B0EA-A36F7548D8FE}" type="pres">
      <dgm:prSet presAssocID="{6E22037D-4979-4C14-B15F-B35700515FA7}" presName="node" presStyleLbl="node1" presStyleIdx="1" presStyleCnt="4">
        <dgm:presLayoutVars>
          <dgm:bulletEnabled val="1"/>
        </dgm:presLayoutVars>
      </dgm:prSet>
      <dgm:spPr/>
      <dgm:t>
        <a:bodyPr/>
        <a:lstStyle/>
        <a:p>
          <a:endParaRPr lang="es-AR"/>
        </a:p>
      </dgm:t>
    </dgm:pt>
    <dgm:pt modelId="{AF5DF697-A965-474D-B1B4-9A60BABBAC7E}" type="pres">
      <dgm:prSet presAssocID="{5C7BE5B7-6F4E-41D4-9B7A-8256DD6B3DB6}" presName="sibTrans" presStyleCnt="0"/>
      <dgm:spPr/>
    </dgm:pt>
    <dgm:pt modelId="{0F1B8371-6F2A-42B1-BB85-61CF9C25EA6A}" type="pres">
      <dgm:prSet presAssocID="{FC0392D2-18E2-4A15-86D6-0D321A8BBC06}" presName="node" presStyleLbl="node1" presStyleIdx="2" presStyleCnt="4">
        <dgm:presLayoutVars>
          <dgm:bulletEnabled val="1"/>
        </dgm:presLayoutVars>
      </dgm:prSet>
      <dgm:spPr/>
      <dgm:t>
        <a:bodyPr/>
        <a:lstStyle/>
        <a:p>
          <a:endParaRPr lang="es-AR"/>
        </a:p>
      </dgm:t>
    </dgm:pt>
    <dgm:pt modelId="{7013194E-74F9-45C6-B0E5-B2838F0D6D04}" type="pres">
      <dgm:prSet presAssocID="{1A6CBBCA-5094-4C82-A73F-7896059821FC}" presName="sibTrans" presStyleCnt="0"/>
      <dgm:spPr/>
    </dgm:pt>
    <dgm:pt modelId="{51BCF4A7-7C75-4B1C-B8E0-59DBC6B02BD2}" type="pres">
      <dgm:prSet presAssocID="{DD3DB1FC-1EDA-481B-AD98-1D4B2C51B641}" presName="node" presStyleLbl="node1" presStyleIdx="3" presStyleCnt="4">
        <dgm:presLayoutVars>
          <dgm:bulletEnabled val="1"/>
        </dgm:presLayoutVars>
      </dgm:prSet>
      <dgm:spPr/>
      <dgm:t>
        <a:bodyPr/>
        <a:lstStyle/>
        <a:p>
          <a:endParaRPr lang="es-AR"/>
        </a:p>
      </dgm:t>
    </dgm:pt>
  </dgm:ptLst>
  <dgm:cxnLst>
    <dgm:cxn modelId="{2C4C545D-B7BF-4C2B-A3EF-17B250DC06DD}" srcId="{FFEABA33-1139-4651-81BA-BE83567E22D6}" destId="{DD3DB1FC-1EDA-481B-AD98-1D4B2C51B641}" srcOrd="3" destOrd="0" parTransId="{C5894297-5FF9-4268-9F95-4D4239E82BA9}" sibTransId="{5FBE184C-5F00-430B-A159-A70305E8672E}"/>
    <dgm:cxn modelId="{396C73A6-597A-4EDD-8CC9-3CC0418C91CE}" type="presOf" srcId="{FFEABA33-1139-4651-81BA-BE83567E22D6}" destId="{0FD57516-283B-41A6-B817-8E5FAE8F12FF}" srcOrd="0" destOrd="0" presId="urn:microsoft.com/office/officeart/2005/8/layout/default#3"/>
    <dgm:cxn modelId="{40D47000-A206-4635-8957-B0222FDD4C74}" type="presOf" srcId="{DD3DB1FC-1EDA-481B-AD98-1D4B2C51B641}" destId="{51BCF4A7-7C75-4B1C-B8E0-59DBC6B02BD2}" srcOrd="0" destOrd="0" presId="urn:microsoft.com/office/officeart/2005/8/layout/default#3"/>
    <dgm:cxn modelId="{5F351372-E28A-4C4E-BC03-600CE1992001}" srcId="{FFEABA33-1139-4651-81BA-BE83567E22D6}" destId="{FC0392D2-18E2-4A15-86D6-0D321A8BBC06}" srcOrd="2" destOrd="0" parTransId="{B1C07B24-10F3-4D9F-A891-280B35D92879}" sibTransId="{1A6CBBCA-5094-4C82-A73F-7896059821FC}"/>
    <dgm:cxn modelId="{A29C94D5-03B7-4E10-9D68-EF99F29F3E95}" type="presOf" srcId="{FC0392D2-18E2-4A15-86D6-0D321A8BBC06}" destId="{0F1B8371-6F2A-42B1-BB85-61CF9C25EA6A}" srcOrd="0" destOrd="0" presId="urn:microsoft.com/office/officeart/2005/8/layout/default#3"/>
    <dgm:cxn modelId="{293C9529-6EB0-4D29-B261-F369A047DB32}" type="presOf" srcId="{6E22037D-4979-4C14-B15F-B35700515FA7}" destId="{9300F307-8BDF-419E-B0EA-A36F7548D8FE}" srcOrd="0" destOrd="0" presId="urn:microsoft.com/office/officeart/2005/8/layout/default#3"/>
    <dgm:cxn modelId="{FF1F48B7-FCB0-45E7-9B67-5CCD5E683B07}" srcId="{FFEABA33-1139-4651-81BA-BE83567E22D6}" destId="{6E22037D-4979-4C14-B15F-B35700515FA7}" srcOrd="1" destOrd="0" parTransId="{8FB30DD4-0B8E-4554-A20B-85510418B482}" sibTransId="{5C7BE5B7-6F4E-41D4-9B7A-8256DD6B3DB6}"/>
    <dgm:cxn modelId="{D6FBC49F-839F-4771-8F7E-7E2418E8C4AF}" srcId="{FFEABA33-1139-4651-81BA-BE83567E22D6}" destId="{1814F0A4-631F-42B2-B9BF-D72C956153EB}" srcOrd="0" destOrd="0" parTransId="{648AA165-08D1-4C22-BB67-B62FA04C42B1}" sibTransId="{05AF87D1-C5D9-48AD-BB4D-54D9AB944D37}"/>
    <dgm:cxn modelId="{CD768808-9EE3-46D9-8401-B9D9F524B98C}" type="presOf" srcId="{1814F0A4-631F-42B2-B9BF-D72C956153EB}" destId="{DCAD92AB-C893-4566-BC2E-37D8368A282C}" srcOrd="0" destOrd="0" presId="urn:microsoft.com/office/officeart/2005/8/layout/default#3"/>
    <dgm:cxn modelId="{2910FCE9-421E-4756-8B74-19208B56E64D}" type="presParOf" srcId="{0FD57516-283B-41A6-B817-8E5FAE8F12FF}" destId="{DCAD92AB-C893-4566-BC2E-37D8368A282C}" srcOrd="0" destOrd="0" presId="urn:microsoft.com/office/officeart/2005/8/layout/default#3"/>
    <dgm:cxn modelId="{3E2FA743-A96F-43AF-95CC-77C9DE472AA3}" type="presParOf" srcId="{0FD57516-283B-41A6-B817-8E5FAE8F12FF}" destId="{E28DD4A6-D075-473D-8731-FB7ABC656B14}" srcOrd="1" destOrd="0" presId="urn:microsoft.com/office/officeart/2005/8/layout/default#3"/>
    <dgm:cxn modelId="{74C9F371-10C7-4ED9-A59C-3CE548E31DC3}" type="presParOf" srcId="{0FD57516-283B-41A6-B817-8E5FAE8F12FF}" destId="{9300F307-8BDF-419E-B0EA-A36F7548D8FE}" srcOrd="2" destOrd="0" presId="urn:microsoft.com/office/officeart/2005/8/layout/default#3"/>
    <dgm:cxn modelId="{9357D7A4-17A4-47F6-8786-2C330D49AFFE}" type="presParOf" srcId="{0FD57516-283B-41A6-B817-8E5FAE8F12FF}" destId="{AF5DF697-A965-474D-B1B4-9A60BABBAC7E}" srcOrd="3" destOrd="0" presId="urn:microsoft.com/office/officeart/2005/8/layout/default#3"/>
    <dgm:cxn modelId="{27B38FD1-A031-45D8-AED4-7DF266A71579}" type="presParOf" srcId="{0FD57516-283B-41A6-B817-8E5FAE8F12FF}" destId="{0F1B8371-6F2A-42B1-BB85-61CF9C25EA6A}" srcOrd="4" destOrd="0" presId="urn:microsoft.com/office/officeart/2005/8/layout/default#3"/>
    <dgm:cxn modelId="{7C5F2CFE-D78A-4122-BD02-1B1F498DE99D}" type="presParOf" srcId="{0FD57516-283B-41A6-B817-8E5FAE8F12FF}" destId="{7013194E-74F9-45C6-B0E5-B2838F0D6D04}" srcOrd="5" destOrd="0" presId="urn:microsoft.com/office/officeart/2005/8/layout/default#3"/>
    <dgm:cxn modelId="{2624B5CE-CEA9-448F-B857-FF3A3EA0F0A4}" type="presParOf" srcId="{0FD57516-283B-41A6-B817-8E5FAE8F12FF}" destId="{51BCF4A7-7C75-4B1C-B8E0-59DBC6B02BD2}" srcOrd="6"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EABA33-1139-4651-81BA-BE83567E22D6}" type="doc">
      <dgm:prSet loTypeId="urn:microsoft.com/office/officeart/2005/8/layout/default#4" loCatId="list" qsTypeId="urn:microsoft.com/office/officeart/2005/8/quickstyle/simple1" qsCatId="simple" csTypeId="urn:microsoft.com/office/officeart/2005/8/colors/colorful1#4" csCatId="colorful" phldr="1"/>
      <dgm:spPr/>
      <dgm:t>
        <a:bodyPr/>
        <a:lstStyle/>
        <a:p>
          <a:endParaRPr lang="es-AR"/>
        </a:p>
      </dgm:t>
    </dgm:pt>
    <dgm:pt modelId="{1814F0A4-631F-42B2-B9BF-D72C956153EB}">
      <dgm:prSet phldrT="[Texto]" custT="1"/>
      <dgm:spPr/>
      <dgm:t>
        <a:bodyPr/>
        <a:lstStyle/>
        <a:p>
          <a:r>
            <a:rPr lang="es-MX" sz="1800" dirty="0" smtClean="0"/>
            <a:t>Medicina</a:t>
          </a:r>
          <a:endParaRPr lang="es-AR" sz="1800" dirty="0"/>
        </a:p>
      </dgm:t>
    </dgm:pt>
    <dgm:pt modelId="{648AA165-08D1-4C22-BB67-B62FA04C42B1}" type="parTrans" cxnId="{D6FBC49F-839F-4771-8F7E-7E2418E8C4AF}">
      <dgm:prSet/>
      <dgm:spPr/>
      <dgm:t>
        <a:bodyPr/>
        <a:lstStyle/>
        <a:p>
          <a:endParaRPr lang="es-AR" sz="1800"/>
        </a:p>
      </dgm:t>
    </dgm:pt>
    <dgm:pt modelId="{05AF87D1-C5D9-48AD-BB4D-54D9AB944D37}" type="sibTrans" cxnId="{D6FBC49F-839F-4771-8F7E-7E2418E8C4AF}">
      <dgm:prSet/>
      <dgm:spPr/>
      <dgm:t>
        <a:bodyPr/>
        <a:lstStyle/>
        <a:p>
          <a:endParaRPr lang="es-AR" sz="1800"/>
        </a:p>
      </dgm:t>
    </dgm:pt>
    <dgm:pt modelId="{6E22037D-4979-4C14-B15F-B35700515FA7}">
      <dgm:prSet phldrT="[Texto]" custT="1"/>
      <dgm:spPr/>
      <dgm:t>
        <a:bodyPr/>
        <a:lstStyle/>
        <a:p>
          <a:r>
            <a:rPr lang="es-MX" sz="1800" dirty="0" smtClean="0"/>
            <a:t>Odontología</a:t>
          </a:r>
          <a:endParaRPr lang="es-AR" sz="1800" dirty="0"/>
        </a:p>
      </dgm:t>
    </dgm:pt>
    <dgm:pt modelId="{8FB30DD4-0B8E-4554-A20B-85510418B482}" type="parTrans" cxnId="{FF1F48B7-FCB0-45E7-9B67-5CCD5E683B07}">
      <dgm:prSet/>
      <dgm:spPr/>
      <dgm:t>
        <a:bodyPr/>
        <a:lstStyle/>
        <a:p>
          <a:endParaRPr lang="es-AR" sz="1800"/>
        </a:p>
      </dgm:t>
    </dgm:pt>
    <dgm:pt modelId="{5C7BE5B7-6F4E-41D4-9B7A-8256DD6B3DB6}" type="sibTrans" cxnId="{FF1F48B7-FCB0-45E7-9B67-5CCD5E683B07}">
      <dgm:prSet/>
      <dgm:spPr/>
      <dgm:t>
        <a:bodyPr/>
        <a:lstStyle/>
        <a:p>
          <a:endParaRPr lang="es-AR" sz="1800"/>
        </a:p>
      </dgm:t>
    </dgm:pt>
    <dgm:pt modelId="{FC0392D2-18E2-4A15-86D6-0D321A8BBC06}">
      <dgm:prSet phldrT="[Texto]" custT="1"/>
      <dgm:spPr/>
      <dgm:t>
        <a:bodyPr/>
        <a:lstStyle/>
        <a:p>
          <a:r>
            <a:rPr lang="es-MX" sz="1800" dirty="0" smtClean="0"/>
            <a:t>Paramédicas y Auxiliares</a:t>
          </a:r>
          <a:endParaRPr lang="es-AR" sz="1800" dirty="0"/>
        </a:p>
      </dgm:t>
    </dgm:pt>
    <dgm:pt modelId="{B1C07B24-10F3-4D9F-A891-280B35D92879}" type="parTrans" cxnId="{5F351372-E28A-4C4E-BC03-600CE1992001}">
      <dgm:prSet/>
      <dgm:spPr/>
      <dgm:t>
        <a:bodyPr/>
        <a:lstStyle/>
        <a:p>
          <a:endParaRPr lang="es-AR" sz="1800"/>
        </a:p>
      </dgm:t>
    </dgm:pt>
    <dgm:pt modelId="{1A6CBBCA-5094-4C82-A73F-7896059821FC}" type="sibTrans" cxnId="{5F351372-E28A-4C4E-BC03-600CE1992001}">
      <dgm:prSet/>
      <dgm:spPr/>
      <dgm:t>
        <a:bodyPr/>
        <a:lstStyle/>
        <a:p>
          <a:endParaRPr lang="es-AR" sz="1800"/>
        </a:p>
      </dgm:t>
    </dgm:pt>
    <dgm:pt modelId="{DD3DB1FC-1EDA-481B-AD98-1D4B2C51B641}">
      <dgm:prSet phldrT="[Texto]" custT="1"/>
      <dgm:spPr/>
      <dgm:t>
        <a:bodyPr/>
        <a:lstStyle/>
        <a:p>
          <a:r>
            <a:rPr lang="es-MX" sz="1800" dirty="0" smtClean="0"/>
            <a:t>Salud Pública</a:t>
          </a:r>
          <a:endParaRPr lang="es-AR" sz="1800" dirty="0"/>
        </a:p>
      </dgm:t>
    </dgm:pt>
    <dgm:pt modelId="{C5894297-5FF9-4268-9F95-4D4239E82BA9}" type="parTrans" cxnId="{2C4C545D-B7BF-4C2B-A3EF-17B250DC06DD}">
      <dgm:prSet/>
      <dgm:spPr/>
      <dgm:t>
        <a:bodyPr/>
        <a:lstStyle/>
        <a:p>
          <a:endParaRPr lang="es-AR" sz="1800"/>
        </a:p>
      </dgm:t>
    </dgm:pt>
    <dgm:pt modelId="{5FBE184C-5F00-430B-A159-A70305E8672E}" type="sibTrans" cxnId="{2C4C545D-B7BF-4C2B-A3EF-17B250DC06DD}">
      <dgm:prSet/>
      <dgm:spPr/>
      <dgm:t>
        <a:bodyPr/>
        <a:lstStyle/>
        <a:p>
          <a:endParaRPr lang="es-AR" sz="1800"/>
        </a:p>
      </dgm:t>
    </dgm:pt>
    <dgm:pt modelId="{2ACE2D3D-8E04-42B2-AE71-697EDBD7348C}">
      <dgm:prSet phldrT="[Texto]" custT="1"/>
      <dgm:spPr/>
      <dgm:t>
        <a:bodyPr/>
        <a:lstStyle/>
        <a:p>
          <a:r>
            <a:rPr lang="es-MX" sz="1800" dirty="0" smtClean="0"/>
            <a:t>Sanidad</a:t>
          </a:r>
          <a:endParaRPr lang="es-AR" sz="1800" dirty="0"/>
        </a:p>
      </dgm:t>
    </dgm:pt>
    <dgm:pt modelId="{A3EA704A-6CA7-4F56-BFAF-491399E32E49}" type="parTrans" cxnId="{BEC1DB6A-DCA6-408A-B12E-285DE1CB8EE3}">
      <dgm:prSet/>
      <dgm:spPr/>
      <dgm:t>
        <a:bodyPr/>
        <a:lstStyle/>
        <a:p>
          <a:endParaRPr lang="es-AR" sz="1800"/>
        </a:p>
      </dgm:t>
    </dgm:pt>
    <dgm:pt modelId="{BC1EA27A-91E1-4595-A314-CD0366D363CF}" type="sibTrans" cxnId="{BEC1DB6A-DCA6-408A-B12E-285DE1CB8EE3}">
      <dgm:prSet/>
      <dgm:spPr/>
      <dgm:t>
        <a:bodyPr/>
        <a:lstStyle/>
        <a:p>
          <a:endParaRPr lang="es-AR" sz="1800"/>
        </a:p>
      </dgm:t>
    </dgm:pt>
    <dgm:pt modelId="{3039249D-3AE4-46FB-97E8-B40323D8EA92}">
      <dgm:prSet phldrT="[Texto]" custT="1"/>
      <dgm:spPr/>
      <dgm:t>
        <a:bodyPr/>
        <a:lstStyle/>
        <a:p>
          <a:r>
            <a:rPr lang="es-MX" sz="1800" dirty="0" smtClean="0"/>
            <a:t>Veterinaria</a:t>
          </a:r>
          <a:endParaRPr lang="es-AR" sz="1800" dirty="0"/>
        </a:p>
      </dgm:t>
    </dgm:pt>
    <dgm:pt modelId="{8AA8613F-25C8-492B-9458-E9B93DD63EE2}" type="parTrans" cxnId="{B09E775B-D6D6-4986-9275-DD555944FF67}">
      <dgm:prSet/>
      <dgm:spPr/>
      <dgm:t>
        <a:bodyPr/>
        <a:lstStyle/>
        <a:p>
          <a:endParaRPr lang="es-AR" sz="1800"/>
        </a:p>
      </dgm:t>
    </dgm:pt>
    <dgm:pt modelId="{B5B22718-9A49-40DE-AB4F-263DD515D8A0}" type="sibTrans" cxnId="{B09E775B-D6D6-4986-9275-DD555944FF67}">
      <dgm:prSet/>
      <dgm:spPr/>
      <dgm:t>
        <a:bodyPr/>
        <a:lstStyle/>
        <a:p>
          <a:endParaRPr lang="es-AR" sz="1800"/>
        </a:p>
      </dgm:t>
    </dgm:pt>
    <dgm:pt modelId="{0FD57516-283B-41A6-B817-8E5FAE8F12FF}" type="pres">
      <dgm:prSet presAssocID="{FFEABA33-1139-4651-81BA-BE83567E22D6}" presName="diagram" presStyleCnt="0">
        <dgm:presLayoutVars>
          <dgm:dir/>
          <dgm:resizeHandles val="exact"/>
        </dgm:presLayoutVars>
      </dgm:prSet>
      <dgm:spPr/>
      <dgm:t>
        <a:bodyPr/>
        <a:lstStyle/>
        <a:p>
          <a:endParaRPr lang="es-AR"/>
        </a:p>
      </dgm:t>
    </dgm:pt>
    <dgm:pt modelId="{DCAD92AB-C893-4566-BC2E-37D8368A282C}" type="pres">
      <dgm:prSet presAssocID="{1814F0A4-631F-42B2-B9BF-D72C956153EB}" presName="node" presStyleLbl="node1" presStyleIdx="0" presStyleCnt="6">
        <dgm:presLayoutVars>
          <dgm:bulletEnabled val="1"/>
        </dgm:presLayoutVars>
      </dgm:prSet>
      <dgm:spPr/>
      <dgm:t>
        <a:bodyPr/>
        <a:lstStyle/>
        <a:p>
          <a:endParaRPr lang="es-AR"/>
        </a:p>
      </dgm:t>
    </dgm:pt>
    <dgm:pt modelId="{E28DD4A6-D075-473D-8731-FB7ABC656B14}" type="pres">
      <dgm:prSet presAssocID="{05AF87D1-C5D9-48AD-BB4D-54D9AB944D37}" presName="sibTrans" presStyleCnt="0"/>
      <dgm:spPr/>
    </dgm:pt>
    <dgm:pt modelId="{9300F307-8BDF-419E-B0EA-A36F7548D8FE}" type="pres">
      <dgm:prSet presAssocID="{6E22037D-4979-4C14-B15F-B35700515FA7}" presName="node" presStyleLbl="node1" presStyleIdx="1" presStyleCnt="6">
        <dgm:presLayoutVars>
          <dgm:bulletEnabled val="1"/>
        </dgm:presLayoutVars>
      </dgm:prSet>
      <dgm:spPr/>
      <dgm:t>
        <a:bodyPr/>
        <a:lstStyle/>
        <a:p>
          <a:endParaRPr lang="es-AR"/>
        </a:p>
      </dgm:t>
    </dgm:pt>
    <dgm:pt modelId="{AF5DF697-A965-474D-B1B4-9A60BABBAC7E}" type="pres">
      <dgm:prSet presAssocID="{5C7BE5B7-6F4E-41D4-9B7A-8256DD6B3DB6}" presName="sibTrans" presStyleCnt="0"/>
      <dgm:spPr/>
    </dgm:pt>
    <dgm:pt modelId="{0F1B8371-6F2A-42B1-BB85-61CF9C25EA6A}" type="pres">
      <dgm:prSet presAssocID="{FC0392D2-18E2-4A15-86D6-0D321A8BBC06}" presName="node" presStyleLbl="node1" presStyleIdx="2" presStyleCnt="6">
        <dgm:presLayoutVars>
          <dgm:bulletEnabled val="1"/>
        </dgm:presLayoutVars>
      </dgm:prSet>
      <dgm:spPr/>
      <dgm:t>
        <a:bodyPr/>
        <a:lstStyle/>
        <a:p>
          <a:endParaRPr lang="es-AR"/>
        </a:p>
      </dgm:t>
    </dgm:pt>
    <dgm:pt modelId="{7013194E-74F9-45C6-B0E5-B2838F0D6D04}" type="pres">
      <dgm:prSet presAssocID="{1A6CBBCA-5094-4C82-A73F-7896059821FC}" presName="sibTrans" presStyleCnt="0"/>
      <dgm:spPr/>
    </dgm:pt>
    <dgm:pt modelId="{51BCF4A7-7C75-4B1C-B8E0-59DBC6B02BD2}" type="pres">
      <dgm:prSet presAssocID="{DD3DB1FC-1EDA-481B-AD98-1D4B2C51B641}" presName="node" presStyleLbl="node1" presStyleIdx="3" presStyleCnt="6">
        <dgm:presLayoutVars>
          <dgm:bulletEnabled val="1"/>
        </dgm:presLayoutVars>
      </dgm:prSet>
      <dgm:spPr/>
      <dgm:t>
        <a:bodyPr/>
        <a:lstStyle/>
        <a:p>
          <a:endParaRPr lang="es-AR"/>
        </a:p>
      </dgm:t>
    </dgm:pt>
    <dgm:pt modelId="{B50AAF0B-3BC4-4E9F-AFFF-0BEC1786C42C}" type="pres">
      <dgm:prSet presAssocID="{5FBE184C-5F00-430B-A159-A70305E8672E}" presName="sibTrans" presStyleCnt="0"/>
      <dgm:spPr/>
    </dgm:pt>
    <dgm:pt modelId="{EB97BD58-016C-425A-98EC-5D6EC9C2B007}" type="pres">
      <dgm:prSet presAssocID="{2ACE2D3D-8E04-42B2-AE71-697EDBD7348C}" presName="node" presStyleLbl="node1" presStyleIdx="4" presStyleCnt="6">
        <dgm:presLayoutVars>
          <dgm:bulletEnabled val="1"/>
        </dgm:presLayoutVars>
      </dgm:prSet>
      <dgm:spPr/>
      <dgm:t>
        <a:bodyPr/>
        <a:lstStyle/>
        <a:p>
          <a:endParaRPr lang="es-AR"/>
        </a:p>
      </dgm:t>
    </dgm:pt>
    <dgm:pt modelId="{94712E47-DFB1-4840-A29D-621B1B9E7E8A}" type="pres">
      <dgm:prSet presAssocID="{BC1EA27A-91E1-4595-A314-CD0366D363CF}" presName="sibTrans" presStyleCnt="0"/>
      <dgm:spPr/>
    </dgm:pt>
    <dgm:pt modelId="{3DEF8A93-E42A-48F4-BE39-BCD2F770B4B8}" type="pres">
      <dgm:prSet presAssocID="{3039249D-3AE4-46FB-97E8-B40323D8EA92}" presName="node" presStyleLbl="node1" presStyleIdx="5" presStyleCnt="6">
        <dgm:presLayoutVars>
          <dgm:bulletEnabled val="1"/>
        </dgm:presLayoutVars>
      </dgm:prSet>
      <dgm:spPr/>
      <dgm:t>
        <a:bodyPr/>
        <a:lstStyle/>
        <a:p>
          <a:endParaRPr lang="es-AR"/>
        </a:p>
      </dgm:t>
    </dgm:pt>
  </dgm:ptLst>
  <dgm:cxnLst>
    <dgm:cxn modelId="{BE2857FE-97FA-4A2E-82C9-31F2AB2658DD}" type="presOf" srcId="{FFEABA33-1139-4651-81BA-BE83567E22D6}" destId="{0FD57516-283B-41A6-B817-8E5FAE8F12FF}" srcOrd="0" destOrd="0" presId="urn:microsoft.com/office/officeart/2005/8/layout/default#4"/>
    <dgm:cxn modelId="{011AD7CA-32AC-40FC-B785-DCA0D767D4FF}" type="presOf" srcId="{3039249D-3AE4-46FB-97E8-B40323D8EA92}" destId="{3DEF8A93-E42A-48F4-BE39-BCD2F770B4B8}" srcOrd="0" destOrd="0" presId="urn:microsoft.com/office/officeart/2005/8/layout/default#4"/>
    <dgm:cxn modelId="{2C4C545D-B7BF-4C2B-A3EF-17B250DC06DD}" srcId="{FFEABA33-1139-4651-81BA-BE83567E22D6}" destId="{DD3DB1FC-1EDA-481B-AD98-1D4B2C51B641}" srcOrd="3" destOrd="0" parTransId="{C5894297-5FF9-4268-9F95-4D4239E82BA9}" sibTransId="{5FBE184C-5F00-430B-A159-A70305E8672E}"/>
    <dgm:cxn modelId="{437DCBEF-BA46-4428-94DF-48F3F10B3682}" type="presOf" srcId="{6E22037D-4979-4C14-B15F-B35700515FA7}" destId="{9300F307-8BDF-419E-B0EA-A36F7548D8FE}" srcOrd="0" destOrd="0" presId="urn:microsoft.com/office/officeart/2005/8/layout/default#4"/>
    <dgm:cxn modelId="{5F351372-E28A-4C4E-BC03-600CE1992001}" srcId="{FFEABA33-1139-4651-81BA-BE83567E22D6}" destId="{FC0392D2-18E2-4A15-86D6-0D321A8BBC06}" srcOrd="2" destOrd="0" parTransId="{B1C07B24-10F3-4D9F-A891-280B35D92879}" sibTransId="{1A6CBBCA-5094-4C82-A73F-7896059821FC}"/>
    <dgm:cxn modelId="{BEC1DB6A-DCA6-408A-B12E-285DE1CB8EE3}" srcId="{FFEABA33-1139-4651-81BA-BE83567E22D6}" destId="{2ACE2D3D-8E04-42B2-AE71-697EDBD7348C}" srcOrd="4" destOrd="0" parTransId="{A3EA704A-6CA7-4F56-BFAF-491399E32E49}" sibTransId="{BC1EA27A-91E1-4595-A314-CD0366D363CF}"/>
    <dgm:cxn modelId="{FF1F48B7-FCB0-45E7-9B67-5CCD5E683B07}" srcId="{FFEABA33-1139-4651-81BA-BE83567E22D6}" destId="{6E22037D-4979-4C14-B15F-B35700515FA7}" srcOrd="1" destOrd="0" parTransId="{8FB30DD4-0B8E-4554-A20B-85510418B482}" sibTransId="{5C7BE5B7-6F4E-41D4-9B7A-8256DD6B3DB6}"/>
    <dgm:cxn modelId="{5607EF73-7313-44D7-ACB2-AC71FD40FDE5}" type="presOf" srcId="{1814F0A4-631F-42B2-B9BF-D72C956153EB}" destId="{DCAD92AB-C893-4566-BC2E-37D8368A282C}" srcOrd="0" destOrd="0" presId="urn:microsoft.com/office/officeart/2005/8/layout/default#4"/>
    <dgm:cxn modelId="{21806AEB-3924-4F3E-8181-CD5DAFBE1554}" type="presOf" srcId="{DD3DB1FC-1EDA-481B-AD98-1D4B2C51B641}" destId="{51BCF4A7-7C75-4B1C-B8E0-59DBC6B02BD2}" srcOrd="0" destOrd="0" presId="urn:microsoft.com/office/officeart/2005/8/layout/default#4"/>
    <dgm:cxn modelId="{D6FBC49F-839F-4771-8F7E-7E2418E8C4AF}" srcId="{FFEABA33-1139-4651-81BA-BE83567E22D6}" destId="{1814F0A4-631F-42B2-B9BF-D72C956153EB}" srcOrd="0" destOrd="0" parTransId="{648AA165-08D1-4C22-BB67-B62FA04C42B1}" sibTransId="{05AF87D1-C5D9-48AD-BB4D-54D9AB944D37}"/>
    <dgm:cxn modelId="{B09E775B-D6D6-4986-9275-DD555944FF67}" srcId="{FFEABA33-1139-4651-81BA-BE83567E22D6}" destId="{3039249D-3AE4-46FB-97E8-B40323D8EA92}" srcOrd="5" destOrd="0" parTransId="{8AA8613F-25C8-492B-9458-E9B93DD63EE2}" sibTransId="{B5B22718-9A49-40DE-AB4F-263DD515D8A0}"/>
    <dgm:cxn modelId="{3937E007-8876-44FA-9903-F752219BDA36}" type="presOf" srcId="{FC0392D2-18E2-4A15-86D6-0D321A8BBC06}" destId="{0F1B8371-6F2A-42B1-BB85-61CF9C25EA6A}" srcOrd="0" destOrd="0" presId="urn:microsoft.com/office/officeart/2005/8/layout/default#4"/>
    <dgm:cxn modelId="{50D3FC6A-520F-4B87-B2AD-F04ECA590321}" type="presOf" srcId="{2ACE2D3D-8E04-42B2-AE71-697EDBD7348C}" destId="{EB97BD58-016C-425A-98EC-5D6EC9C2B007}" srcOrd="0" destOrd="0" presId="urn:microsoft.com/office/officeart/2005/8/layout/default#4"/>
    <dgm:cxn modelId="{B634DCDA-A943-4497-BB24-42996DDC9EF2}" type="presParOf" srcId="{0FD57516-283B-41A6-B817-8E5FAE8F12FF}" destId="{DCAD92AB-C893-4566-BC2E-37D8368A282C}" srcOrd="0" destOrd="0" presId="urn:microsoft.com/office/officeart/2005/8/layout/default#4"/>
    <dgm:cxn modelId="{8B758AF6-E6B6-4D9A-A77E-4DAF78A410A6}" type="presParOf" srcId="{0FD57516-283B-41A6-B817-8E5FAE8F12FF}" destId="{E28DD4A6-D075-473D-8731-FB7ABC656B14}" srcOrd="1" destOrd="0" presId="urn:microsoft.com/office/officeart/2005/8/layout/default#4"/>
    <dgm:cxn modelId="{F09E780F-5A57-4527-B4DF-58B549705928}" type="presParOf" srcId="{0FD57516-283B-41A6-B817-8E5FAE8F12FF}" destId="{9300F307-8BDF-419E-B0EA-A36F7548D8FE}" srcOrd="2" destOrd="0" presId="urn:microsoft.com/office/officeart/2005/8/layout/default#4"/>
    <dgm:cxn modelId="{20A0229E-E8DC-40A9-8748-E37B017566AB}" type="presParOf" srcId="{0FD57516-283B-41A6-B817-8E5FAE8F12FF}" destId="{AF5DF697-A965-474D-B1B4-9A60BABBAC7E}" srcOrd="3" destOrd="0" presId="urn:microsoft.com/office/officeart/2005/8/layout/default#4"/>
    <dgm:cxn modelId="{9A073A61-26D7-441D-BECE-A2ECAB29BB5E}" type="presParOf" srcId="{0FD57516-283B-41A6-B817-8E5FAE8F12FF}" destId="{0F1B8371-6F2A-42B1-BB85-61CF9C25EA6A}" srcOrd="4" destOrd="0" presId="urn:microsoft.com/office/officeart/2005/8/layout/default#4"/>
    <dgm:cxn modelId="{4F62FE96-AFC1-4500-B19D-B2F33BBD1198}" type="presParOf" srcId="{0FD57516-283B-41A6-B817-8E5FAE8F12FF}" destId="{7013194E-74F9-45C6-B0E5-B2838F0D6D04}" srcOrd="5" destOrd="0" presId="urn:microsoft.com/office/officeart/2005/8/layout/default#4"/>
    <dgm:cxn modelId="{684A251E-EA23-4BEB-A4DB-34D3873DAA9B}" type="presParOf" srcId="{0FD57516-283B-41A6-B817-8E5FAE8F12FF}" destId="{51BCF4A7-7C75-4B1C-B8E0-59DBC6B02BD2}" srcOrd="6" destOrd="0" presId="urn:microsoft.com/office/officeart/2005/8/layout/default#4"/>
    <dgm:cxn modelId="{63721D16-7D7B-4B45-AB8E-549026BCD964}" type="presParOf" srcId="{0FD57516-283B-41A6-B817-8E5FAE8F12FF}" destId="{B50AAF0B-3BC4-4E9F-AFFF-0BEC1786C42C}" srcOrd="7" destOrd="0" presId="urn:microsoft.com/office/officeart/2005/8/layout/default#4"/>
    <dgm:cxn modelId="{BD2745FE-3FF6-4308-AC2A-D7FD7E9C5BB2}" type="presParOf" srcId="{0FD57516-283B-41A6-B817-8E5FAE8F12FF}" destId="{EB97BD58-016C-425A-98EC-5D6EC9C2B007}" srcOrd="8" destOrd="0" presId="urn:microsoft.com/office/officeart/2005/8/layout/default#4"/>
    <dgm:cxn modelId="{4A74A20F-F85E-4978-993B-EAF4CAAC6369}" type="presParOf" srcId="{0FD57516-283B-41A6-B817-8E5FAE8F12FF}" destId="{94712E47-DFB1-4840-A29D-621B1B9E7E8A}" srcOrd="9" destOrd="0" presId="urn:microsoft.com/office/officeart/2005/8/layout/default#4"/>
    <dgm:cxn modelId="{278CB147-5254-41B2-8319-7AD4C4A930D2}" type="presParOf" srcId="{0FD57516-283B-41A6-B817-8E5FAE8F12FF}" destId="{3DEF8A93-E42A-48F4-BE39-BCD2F770B4B8}" srcOrd="10"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EABA33-1139-4651-81BA-BE83567E22D6}" type="doc">
      <dgm:prSet loTypeId="urn:microsoft.com/office/officeart/2005/8/layout/default#4" loCatId="list" qsTypeId="urn:microsoft.com/office/officeart/2005/8/quickstyle/simple1" qsCatId="simple" csTypeId="urn:microsoft.com/office/officeart/2005/8/colors/colorful1#4" csCatId="colorful" phldr="1"/>
      <dgm:spPr/>
      <dgm:t>
        <a:bodyPr/>
        <a:lstStyle/>
        <a:p>
          <a:endParaRPr lang="es-AR"/>
        </a:p>
      </dgm:t>
    </dgm:pt>
    <dgm:pt modelId="{6E22037D-4979-4C14-B15F-B35700515FA7}">
      <dgm:prSet phldrT="[Texto]" custT="1"/>
      <dgm:spPr/>
      <dgm:t>
        <a:bodyPr/>
        <a:lstStyle/>
        <a:p>
          <a:r>
            <a:rPr lang="es-MX" sz="1800" dirty="0" smtClean="0"/>
            <a:t>Odontología</a:t>
          </a:r>
          <a:endParaRPr lang="es-AR" sz="1800" dirty="0"/>
        </a:p>
      </dgm:t>
    </dgm:pt>
    <dgm:pt modelId="{8FB30DD4-0B8E-4554-A20B-85510418B482}" type="parTrans" cxnId="{FF1F48B7-FCB0-45E7-9B67-5CCD5E683B07}">
      <dgm:prSet/>
      <dgm:spPr/>
      <dgm:t>
        <a:bodyPr/>
        <a:lstStyle/>
        <a:p>
          <a:endParaRPr lang="es-AR" sz="1800"/>
        </a:p>
      </dgm:t>
    </dgm:pt>
    <dgm:pt modelId="{5C7BE5B7-6F4E-41D4-9B7A-8256DD6B3DB6}" type="sibTrans" cxnId="{FF1F48B7-FCB0-45E7-9B67-5CCD5E683B07}">
      <dgm:prSet/>
      <dgm:spPr/>
      <dgm:t>
        <a:bodyPr/>
        <a:lstStyle/>
        <a:p>
          <a:endParaRPr lang="es-AR" sz="1800"/>
        </a:p>
      </dgm:t>
    </dgm:pt>
    <dgm:pt modelId="{DD3DB1FC-1EDA-481B-AD98-1D4B2C51B641}">
      <dgm:prSet phldrT="[Texto]" custT="1"/>
      <dgm:spPr/>
      <dgm:t>
        <a:bodyPr/>
        <a:lstStyle/>
        <a:p>
          <a:r>
            <a:rPr lang="es-MX" sz="1800" dirty="0" smtClean="0"/>
            <a:t>Salud Pública</a:t>
          </a:r>
          <a:endParaRPr lang="es-AR" sz="1800" dirty="0"/>
        </a:p>
      </dgm:t>
    </dgm:pt>
    <dgm:pt modelId="{C5894297-5FF9-4268-9F95-4D4239E82BA9}" type="parTrans" cxnId="{2C4C545D-B7BF-4C2B-A3EF-17B250DC06DD}">
      <dgm:prSet/>
      <dgm:spPr/>
      <dgm:t>
        <a:bodyPr/>
        <a:lstStyle/>
        <a:p>
          <a:endParaRPr lang="es-AR" sz="1800"/>
        </a:p>
      </dgm:t>
    </dgm:pt>
    <dgm:pt modelId="{5FBE184C-5F00-430B-A159-A70305E8672E}" type="sibTrans" cxnId="{2C4C545D-B7BF-4C2B-A3EF-17B250DC06DD}">
      <dgm:prSet/>
      <dgm:spPr/>
      <dgm:t>
        <a:bodyPr/>
        <a:lstStyle/>
        <a:p>
          <a:endParaRPr lang="es-AR" sz="1800"/>
        </a:p>
      </dgm:t>
    </dgm:pt>
    <dgm:pt modelId="{2ACE2D3D-8E04-42B2-AE71-697EDBD7348C}">
      <dgm:prSet phldrT="[Texto]" custT="1"/>
      <dgm:spPr/>
      <dgm:t>
        <a:bodyPr/>
        <a:lstStyle/>
        <a:p>
          <a:r>
            <a:rPr lang="es-MX" sz="1800" dirty="0" smtClean="0"/>
            <a:t>Sanidad</a:t>
          </a:r>
          <a:endParaRPr lang="es-AR" sz="1800" dirty="0"/>
        </a:p>
      </dgm:t>
    </dgm:pt>
    <dgm:pt modelId="{A3EA704A-6CA7-4F56-BFAF-491399E32E49}" type="parTrans" cxnId="{BEC1DB6A-DCA6-408A-B12E-285DE1CB8EE3}">
      <dgm:prSet/>
      <dgm:spPr/>
      <dgm:t>
        <a:bodyPr/>
        <a:lstStyle/>
        <a:p>
          <a:endParaRPr lang="es-AR" sz="1800"/>
        </a:p>
      </dgm:t>
    </dgm:pt>
    <dgm:pt modelId="{BC1EA27A-91E1-4595-A314-CD0366D363CF}" type="sibTrans" cxnId="{BEC1DB6A-DCA6-408A-B12E-285DE1CB8EE3}">
      <dgm:prSet/>
      <dgm:spPr/>
      <dgm:t>
        <a:bodyPr/>
        <a:lstStyle/>
        <a:p>
          <a:endParaRPr lang="es-AR" sz="1800"/>
        </a:p>
      </dgm:t>
    </dgm:pt>
    <dgm:pt modelId="{3039249D-3AE4-46FB-97E8-B40323D8EA92}">
      <dgm:prSet phldrT="[Texto]" custT="1"/>
      <dgm:spPr/>
      <dgm:t>
        <a:bodyPr/>
        <a:lstStyle/>
        <a:p>
          <a:r>
            <a:rPr lang="es-MX" sz="1800" dirty="0" smtClean="0"/>
            <a:t>Veterinaria</a:t>
          </a:r>
          <a:endParaRPr lang="es-AR" sz="1800" dirty="0"/>
        </a:p>
      </dgm:t>
    </dgm:pt>
    <dgm:pt modelId="{8AA8613F-25C8-492B-9458-E9B93DD63EE2}" type="parTrans" cxnId="{B09E775B-D6D6-4986-9275-DD555944FF67}">
      <dgm:prSet/>
      <dgm:spPr/>
      <dgm:t>
        <a:bodyPr/>
        <a:lstStyle/>
        <a:p>
          <a:endParaRPr lang="es-AR" sz="1800"/>
        </a:p>
      </dgm:t>
    </dgm:pt>
    <dgm:pt modelId="{B5B22718-9A49-40DE-AB4F-263DD515D8A0}" type="sibTrans" cxnId="{B09E775B-D6D6-4986-9275-DD555944FF67}">
      <dgm:prSet/>
      <dgm:spPr/>
      <dgm:t>
        <a:bodyPr/>
        <a:lstStyle/>
        <a:p>
          <a:endParaRPr lang="es-AR" sz="1800"/>
        </a:p>
      </dgm:t>
    </dgm:pt>
    <dgm:pt modelId="{0FD57516-283B-41A6-B817-8E5FAE8F12FF}" type="pres">
      <dgm:prSet presAssocID="{FFEABA33-1139-4651-81BA-BE83567E22D6}" presName="diagram" presStyleCnt="0">
        <dgm:presLayoutVars>
          <dgm:dir/>
          <dgm:resizeHandles val="exact"/>
        </dgm:presLayoutVars>
      </dgm:prSet>
      <dgm:spPr/>
      <dgm:t>
        <a:bodyPr/>
        <a:lstStyle/>
        <a:p>
          <a:endParaRPr lang="es-AR"/>
        </a:p>
      </dgm:t>
    </dgm:pt>
    <dgm:pt modelId="{9300F307-8BDF-419E-B0EA-A36F7548D8FE}" type="pres">
      <dgm:prSet presAssocID="{6E22037D-4979-4C14-B15F-B35700515FA7}" presName="node" presStyleLbl="node1" presStyleIdx="0" presStyleCnt="4">
        <dgm:presLayoutVars>
          <dgm:bulletEnabled val="1"/>
        </dgm:presLayoutVars>
      </dgm:prSet>
      <dgm:spPr/>
      <dgm:t>
        <a:bodyPr/>
        <a:lstStyle/>
        <a:p>
          <a:endParaRPr lang="es-AR"/>
        </a:p>
      </dgm:t>
    </dgm:pt>
    <dgm:pt modelId="{AF5DF697-A965-474D-B1B4-9A60BABBAC7E}" type="pres">
      <dgm:prSet presAssocID="{5C7BE5B7-6F4E-41D4-9B7A-8256DD6B3DB6}" presName="sibTrans" presStyleCnt="0"/>
      <dgm:spPr/>
    </dgm:pt>
    <dgm:pt modelId="{51BCF4A7-7C75-4B1C-B8E0-59DBC6B02BD2}" type="pres">
      <dgm:prSet presAssocID="{DD3DB1FC-1EDA-481B-AD98-1D4B2C51B641}" presName="node" presStyleLbl="node1" presStyleIdx="1" presStyleCnt="4">
        <dgm:presLayoutVars>
          <dgm:bulletEnabled val="1"/>
        </dgm:presLayoutVars>
      </dgm:prSet>
      <dgm:spPr/>
      <dgm:t>
        <a:bodyPr/>
        <a:lstStyle/>
        <a:p>
          <a:endParaRPr lang="es-AR"/>
        </a:p>
      </dgm:t>
    </dgm:pt>
    <dgm:pt modelId="{B50AAF0B-3BC4-4E9F-AFFF-0BEC1786C42C}" type="pres">
      <dgm:prSet presAssocID="{5FBE184C-5F00-430B-A159-A70305E8672E}" presName="sibTrans" presStyleCnt="0"/>
      <dgm:spPr/>
    </dgm:pt>
    <dgm:pt modelId="{EB97BD58-016C-425A-98EC-5D6EC9C2B007}" type="pres">
      <dgm:prSet presAssocID="{2ACE2D3D-8E04-42B2-AE71-697EDBD7348C}" presName="node" presStyleLbl="node1" presStyleIdx="2" presStyleCnt="4">
        <dgm:presLayoutVars>
          <dgm:bulletEnabled val="1"/>
        </dgm:presLayoutVars>
      </dgm:prSet>
      <dgm:spPr/>
      <dgm:t>
        <a:bodyPr/>
        <a:lstStyle/>
        <a:p>
          <a:endParaRPr lang="es-AR"/>
        </a:p>
      </dgm:t>
    </dgm:pt>
    <dgm:pt modelId="{94712E47-DFB1-4840-A29D-621B1B9E7E8A}" type="pres">
      <dgm:prSet presAssocID="{BC1EA27A-91E1-4595-A314-CD0366D363CF}" presName="sibTrans" presStyleCnt="0"/>
      <dgm:spPr/>
    </dgm:pt>
    <dgm:pt modelId="{3DEF8A93-E42A-48F4-BE39-BCD2F770B4B8}" type="pres">
      <dgm:prSet presAssocID="{3039249D-3AE4-46FB-97E8-B40323D8EA92}" presName="node" presStyleLbl="node1" presStyleIdx="3" presStyleCnt="4">
        <dgm:presLayoutVars>
          <dgm:bulletEnabled val="1"/>
        </dgm:presLayoutVars>
      </dgm:prSet>
      <dgm:spPr/>
      <dgm:t>
        <a:bodyPr/>
        <a:lstStyle/>
        <a:p>
          <a:endParaRPr lang="es-AR"/>
        </a:p>
      </dgm:t>
    </dgm:pt>
  </dgm:ptLst>
  <dgm:cxnLst>
    <dgm:cxn modelId="{EDBCC1E7-4DDD-4ADF-A7F2-9F9301B3F135}" type="presOf" srcId="{6E22037D-4979-4C14-B15F-B35700515FA7}" destId="{9300F307-8BDF-419E-B0EA-A36F7548D8FE}" srcOrd="0" destOrd="0" presId="urn:microsoft.com/office/officeart/2005/8/layout/default#4"/>
    <dgm:cxn modelId="{E9E4C28A-A37E-470A-8C8E-12D8E03A4266}" type="presOf" srcId="{DD3DB1FC-1EDA-481B-AD98-1D4B2C51B641}" destId="{51BCF4A7-7C75-4B1C-B8E0-59DBC6B02BD2}" srcOrd="0" destOrd="0" presId="urn:microsoft.com/office/officeart/2005/8/layout/default#4"/>
    <dgm:cxn modelId="{2C4C545D-B7BF-4C2B-A3EF-17B250DC06DD}" srcId="{FFEABA33-1139-4651-81BA-BE83567E22D6}" destId="{DD3DB1FC-1EDA-481B-AD98-1D4B2C51B641}" srcOrd="1" destOrd="0" parTransId="{C5894297-5FF9-4268-9F95-4D4239E82BA9}" sibTransId="{5FBE184C-5F00-430B-A159-A70305E8672E}"/>
    <dgm:cxn modelId="{E3E17245-8ED8-48DE-ADAD-254464935120}" type="presOf" srcId="{FFEABA33-1139-4651-81BA-BE83567E22D6}" destId="{0FD57516-283B-41A6-B817-8E5FAE8F12FF}" srcOrd="0" destOrd="0" presId="urn:microsoft.com/office/officeart/2005/8/layout/default#4"/>
    <dgm:cxn modelId="{BEC1DB6A-DCA6-408A-B12E-285DE1CB8EE3}" srcId="{FFEABA33-1139-4651-81BA-BE83567E22D6}" destId="{2ACE2D3D-8E04-42B2-AE71-697EDBD7348C}" srcOrd="2" destOrd="0" parTransId="{A3EA704A-6CA7-4F56-BFAF-491399E32E49}" sibTransId="{BC1EA27A-91E1-4595-A314-CD0366D363CF}"/>
    <dgm:cxn modelId="{D861F8CD-9111-4890-84DC-22BBDE0D9015}" type="presOf" srcId="{3039249D-3AE4-46FB-97E8-B40323D8EA92}" destId="{3DEF8A93-E42A-48F4-BE39-BCD2F770B4B8}" srcOrd="0" destOrd="0" presId="urn:microsoft.com/office/officeart/2005/8/layout/default#4"/>
    <dgm:cxn modelId="{E0FE3483-FFBB-4C50-9BE7-EBC2C9BDDB59}" type="presOf" srcId="{2ACE2D3D-8E04-42B2-AE71-697EDBD7348C}" destId="{EB97BD58-016C-425A-98EC-5D6EC9C2B007}" srcOrd="0" destOrd="0" presId="urn:microsoft.com/office/officeart/2005/8/layout/default#4"/>
    <dgm:cxn modelId="{FF1F48B7-FCB0-45E7-9B67-5CCD5E683B07}" srcId="{FFEABA33-1139-4651-81BA-BE83567E22D6}" destId="{6E22037D-4979-4C14-B15F-B35700515FA7}" srcOrd="0" destOrd="0" parTransId="{8FB30DD4-0B8E-4554-A20B-85510418B482}" sibTransId="{5C7BE5B7-6F4E-41D4-9B7A-8256DD6B3DB6}"/>
    <dgm:cxn modelId="{B09E775B-D6D6-4986-9275-DD555944FF67}" srcId="{FFEABA33-1139-4651-81BA-BE83567E22D6}" destId="{3039249D-3AE4-46FB-97E8-B40323D8EA92}" srcOrd="3" destOrd="0" parTransId="{8AA8613F-25C8-492B-9458-E9B93DD63EE2}" sibTransId="{B5B22718-9A49-40DE-AB4F-263DD515D8A0}"/>
    <dgm:cxn modelId="{45E0CB25-62EF-4294-BBDB-8354EF9AA7DC}" type="presParOf" srcId="{0FD57516-283B-41A6-B817-8E5FAE8F12FF}" destId="{9300F307-8BDF-419E-B0EA-A36F7548D8FE}" srcOrd="0" destOrd="0" presId="urn:microsoft.com/office/officeart/2005/8/layout/default#4"/>
    <dgm:cxn modelId="{85CFBEA9-0E6C-45D2-9354-26306DF0E8B2}" type="presParOf" srcId="{0FD57516-283B-41A6-B817-8E5FAE8F12FF}" destId="{AF5DF697-A965-474D-B1B4-9A60BABBAC7E}" srcOrd="1" destOrd="0" presId="urn:microsoft.com/office/officeart/2005/8/layout/default#4"/>
    <dgm:cxn modelId="{BD3F4E78-0629-4666-ABDE-94AE73B36020}" type="presParOf" srcId="{0FD57516-283B-41A6-B817-8E5FAE8F12FF}" destId="{51BCF4A7-7C75-4B1C-B8E0-59DBC6B02BD2}" srcOrd="2" destOrd="0" presId="urn:microsoft.com/office/officeart/2005/8/layout/default#4"/>
    <dgm:cxn modelId="{0C01D87B-7D20-4F94-A67F-B39980D8FB99}" type="presParOf" srcId="{0FD57516-283B-41A6-B817-8E5FAE8F12FF}" destId="{B50AAF0B-3BC4-4E9F-AFFF-0BEC1786C42C}" srcOrd="3" destOrd="0" presId="urn:microsoft.com/office/officeart/2005/8/layout/default#4"/>
    <dgm:cxn modelId="{19A8EA5D-55EF-473D-A9CE-F5288C74D810}" type="presParOf" srcId="{0FD57516-283B-41A6-B817-8E5FAE8F12FF}" destId="{EB97BD58-016C-425A-98EC-5D6EC9C2B007}" srcOrd="4" destOrd="0" presId="urn:microsoft.com/office/officeart/2005/8/layout/default#4"/>
    <dgm:cxn modelId="{9A7FB4E0-C4FC-43D1-856E-7AF10FFA7348}" type="presParOf" srcId="{0FD57516-283B-41A6-B817-8E5FAE8F12FF}" destId="{94712E47-DFB1-4840-A29D-621B1B9E7E8A}" srcOrd="5" destOrd="0" presId="urn:microsoft.com/office/officeart/2005/8/layout/default#4"/>
    <dgm:cxn modelId="{5FF6E8D3-5235-4EFA-81E6-040C64E6A22F}" type="presParOf" srcId="{0FD57516-283B-41A6-B817-8E5FAE8F12FF}" destId="{3DEF8A93-E42A-48F4-BE39-BCD2F770B4B8}" srcOrd="6"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EABA33-1139-4651-81BA-BE83567E22D6}" type="doc">
      <dgm:prSet loTypeId="urn:microsoft.com/office/officeart/2005/8/layout/default#5" loCatId="list" qsTypeId="urn:microsoft.com/office/officeart/2005/8/quickstyle/simple1" qsCatId="simple" csTypeId="urn:microsoft.com/office/officeart/2005/8/colors/colorful1#3" csCatId="colorful" phldr="1"/>
      <dgm:spPr/>
      <dgm:t>
        <a:bodyPr/>
        <a:lstStyle/>
        <a:p>
          <a:endParaRPr lang="es-AR"/>
        </a:p>
      </dgm:t>
    </dgm:pt>
    <dgm:pt modelId="{1814F0A4-631F-42B2-B9BF-D72C956153EB}">
      <dgm:prSet phldrT="[Texto]" custT="1"/>
      <dgm:spPr/>
      <dgm:t>
        <a:bodyPr/>
        <a:lstStyle/>
        <a:p>
          <a:r>
            <a:rPr lang="es-MX" sz="1800" dirty="0" smtClean="0"/>
            <a:t>Arqueología</a:t>
          </a:r>
          <a:endParaRPr lang="es-AR" sz="1800" dirty="0"/>
        </a:p>
      </dgm:t>
    </dgm:pt>
    <dgm:pt modelId="{648AA165-08D1-4C22-BB67-B62FA04C42B1}" type="parTrans" cxnId="{D6FBC49F-839F-4771-8F7E-7E2418E8C4AF}">
      <dgm:prSet/>
      <dgm:spPr/>
      <dgm:t>
        <a:bodyPr/>
        <a:lstStyle/>
        <a:p>
          <a:endParaRPr lang="es-AR" sz="1800"/>
        </a:p>
      </dgm:t>
    </dgm:pt>
    <dgm:pt modelId="{05AF87D1-C5D9-48AD-BB4D-54D9AB944D37}" type="sibTrans" cxnId="{D6FBC49F-839F-4771-8F7E-7E2418E8C4AF}">
      <dgm:prSet/>
      <dgm:spPr/>
      <dgm:t>
        <a:bodyPr/>
        <a:lstStyle/>
        <a:p>
          <a:endParaRPr lang="es-AR" sz="1800"/>
        </a:p>
      </dgm:t>
    </dgm:pt>
    <dgm:pt modelId="{6E22037D-4979-4C14-B15F-B35700515FA7}">
      <dgm:prSet phldrT="[Texto]" custT="1"/>
      <dgm:spPr/>
      <dgm:t>
        <a:bodyPr/>
        <a:lstStyle/>
        <a:p>
          <a:r>
            <a:rPr lang="es-MX" sz="1800" dirty="0" smtClean="0"/>
            <a:t>Artes</a:t>
          </a:r>
          <a:endParaRPr lang="es-AR" sz="1800" dirty="0"/>
        </a:p>
      </dgm:t>
    </dgm:pt>
    <dgm:pt modelId="{8FB30DD4-0B8E-4554-A20B-85510418B482}" type="parTrans" cxnId="{FF1F48B7-FCB0-45E7-9B67-5CCD5E683B07}">
      <dgm:prSet/>
      <dgm:spPr/>
      <dgm:t>
        <a:bodyPr/>
        <a:lstStyle/>
        <a:p>
          <a:endParaRPr lang="es-AR" sz="1800"/>
        </a:p>
      </dgm:t>
    </dgm:pt>
    <dgm:pt modelId="{5C7BE5B7-6F4E-41D4-9B7A-8256DD6B3DB6}" type="sibTrans" cxnId="{FF1F48B7-FCB0-45E7-9B67-5CCD5E683B07}">
      <dgm:prSet/>
      <dgm:spPr/>
      <dgm:t>
        <a:bodyPr/>
        <a:lstStyle/>
        <a:p>
          <a:endParaRPr lang="es-AR" sz="1800"/>
        </a:p>
      </dgm:t>
    </dgm:pt>
    <dgm:pt modelId="{FC0392D2-18E2-4A15-86D6-0D321A8BBC06}">
      <dgm:prSet phldrT="[Texto]" custT="1"/>
      <dgm:spPr/>
      <dgm:t>
        <a:bodyPr/>
        <a:lstStyle/>
        <a:p>
          <a:r>
            <a:rPr lang="es-MX" sz="1800" dirty="0" smtClean="0"/>
            <a:t>Educación</a:t>
          </a:r>
          <a:endParaRPr lang="es-AR" sz="1800" dirty="0"/>
        </a:p>
      </dgm:t>
    </dgm:pt>
    <dgm:pt modelId="{B1C07B24-10F3-4D9F-A891-280B35D92879}" type="parTrans" cxnId="{5F351372-E28A-4C4E-BC03-600CE1992001}">
      <dgm:prSet/>
      <dgm:spPr/>
      <dgm:t>
        <a:bodyPr/>
        <a:lstStyle/>
        <a:p>
          <a:endParaRPr lang="es-AR" sz="1800"/>
        </a:p>
      </dgm:t>
    </dgm:pt>
    <dgm:pt modelId="{1A6CBBCA-5094-4C82-A73F-7896059821FC}" type="sibTrans" cxnId="{5F351372-E28A-4C4E-BC03-600CE1992001}">
      <dgm:prSet/>
      <dgm:spPr/>
      <dgm:t>
        <a:bodyPr/>
        <a:lstStyle/>
        <a:p>
          <a:endParaRPr lang="es-AR" sz="1800"/>
        </a:p>
      </dgm:t>
    </dgm:pt>
    <dgm:pt modelId="{DD3DB1FC-1EDA-481B-AD98-1D4B2C51B641}">
      <dgm:prSet phldrT="[Texto]" custT="1"/>
      <dgm:spPr/>
      <dgm:t>
        <a:bodyPr/>
        <a:lstStyle/>
        <a:p>
          <a:r>
            <a:rPr lang="es-MX" sz="1800" dirty="0" smtClean="0"/>
            <a:t>Filosofía</a:t>
          </a:r>
          <a:endParaRPr lang="es-AR" sz="1800" dirty="0"/>
        </a:p>
      </dgm:t>
    </dgm:pt>
    <dgm:pt modelId="{C5894297-5FF9-4268-9F95-4D4239E82BA9}" type="parTrans" cxnId="{2C4C545D-B7BF-4C2B-A3EF-17B250DC06DD}">
      <dgm:prSet/>
      <dgm:spPr/>
      <dgm:t>
        <a:bodyPr/>
        <a:lstStyle/>
        <a:p>
          <a:endParaRPr lang="es-AR" sz="1800"/>
        </a:p>
      </dgm:t>
    </dgm:pt>
    <dgm:pt modelId="{5FBE184C-5F00-430B-A159-A70305E8672E}" type="sibTrans" cxnId="{2C4C545D-B7BF-4C2B-A3EF-17B250DC06DD}">
      <dgm:prSet/>
      <dgm:spPr/>
      <dgm:t>
        <a:bodyPr/>
        <a:lstStyle/>
        <a:p>
          <a:endParaRPr lang="es-AR" sz="1800"/>
        </a:p>
      </dgm:t>
    </dgm:pt>
    <dgm:pt modelId="{2ACE2D3D-8E04-42B2-AE71-697EDBD7348C}">
      <dgm:prSet phldrT="[Texto]" custT="1"/>
      <dgm:spPr/>
      <dgm:t>
        <a:bodyPr/>
        <a:lstStyle/>
        <a:p>
          <a:r>
            <a:rPr lang="es-MX" sz="1800" dirty="0" smtClean="0"/>
            <a:t>Historia</a:t>
          </a:r>
          <a:endParaRPr lang="es-AR" sz="1800" dirty="0"/>
        </a:p>
      </dgm:t>
    </dgm:pt>
    <dgm:pt modelId="{A3EA704A-6CA7-4F56-BFAF-491399E32E49}" type="parTrans" cxnId="{BEC1DB6A-DCA6-408A-B12E-285DE1CB8EE3}">
      <dgm:prSet/>
      <dgm:spPr/>
      <dgm:t>
        <a:bodyPr/>
        <a:lstStyle/>
        <a:p>
          <a:endParaRPr lang="es-AR" sz="1800"/>
        </a:p>
      </dgm:t>
    </dgm:pt>
    <dgm:pt modelId="{BC1EA27A-91E1-4595-A314-CD0366D363CF}" type="sibTrans" cxnId="{BEC1DB6A-DCA6-408A-B12E-285DE1CB8EE3}">
      <dgm:prSet/>
      <dgm:spPr/>
      <dgm:t>
        <a:bodyPr/>
        <a:lstStyle/>
        <a:p>
          <a:endParaRPr lang="es-AR" sz="1800"/>
        </a:p>
      </dgm:t>
    </dgm:pt>
    <dgm:pt modelId="{3039249D-3AE4-46FB-97E8-B40323D8EA92}">
      <dgm:prSet phldrT="[Texto]" custT="1"/>
      <dgm:spPr/>
      <dgm:t>
        <a:bodyPr/>
        <a:lstStyle/>
        <a:p>
          <a:r>
            <a:rPr lang="es-MX" sz="1800" dirty="0" smtClean="0"/>
            <a:t>Letras e Idiomas</a:t>
          </a:r>
          <a:endParaRPr lang="es-AR" sz="1800" dirty="0"/>
        </a:p>
      </dgm:t>
    </dgm:pt>
    <dgm:pt modelId="{8AA8613F-25C8-492B-9458-E9B93DD63EE2}" type="parTrans" cxnId="{B09E775B-D6D6-4986-9275-DD555944FF67}">
      <dgm:prSet/>
      <dgm:spPr/>
      <dgm:t>
        <a:bodyPr/>
        <a:lstStyle/>
        <a:p>
          <a:endParaRPr lang="es-AR" sz="1800"/>
        </a:p>
      </dgm:t>
    </dgm:pt>
    <dgm:pt modelId="{B5B22718-9A49-40DE-AB4F-263DD515D8A0}" type="sibTrans" cxnId="{B09E775B-D6D6-4986-9275-DD555944FF67}">
      <dgm:prSet/>
      <dgm:spPr/>
      <dgm:t>
        <a:bodyPr/>
        <a:lstStyle/>
        <a:p>
          <a:endParaRPr lang="es-AR" sz="1800"/>
        </a:p>
      </dgm:t>
    </dgm:pt>
    <dgm:pt modelId="{4A749CD3-5261-46A6-B489-9041427597A7}">
      <dgm:prSet phldrT="[Texto]" custT="1"/>
      <dgm:spPr/>
      <dgm:t>
        <a:bodyPr/>
        <a:lstStyle/>
        <a:p>
          <a:r>
            <a:rPr lang="es-MX" sz="1800" dirty="0" smtClean="0"/>
            <a:t>Psicología</a:t>
          </a:r>
          <a:endParaRPr lang="es-AR" sz="1800" dirty="0"/>
        </a:p>
      </dgm:t>
    </dgm:pt>
    <dgm:pt modelId="{C9A1C8F0-B71D-4395-910C-362F71FFE614}" type="parTrans" cxnId="{CF494E54-627D-414D-BC01-36AC55D1BE3D}">
      <dgm:prSet/>
      <dgm:spPr/>
      <dgm:t>
        <a:bodyPr/>
        <a:lstStyle/>
        <a:p>
          <a:endParaRPr lang="es-AR" sz="1800"/>
        </a:p>
      </dgm:t>
    </dgm:pt>
    <dgm:pt modelId="{F5D252DE-62BC-460A-B7E3-3346A7E2C401}" type="sibTrans" cxnId="{CF494E54-627D-414D-BC01-36AC55D1BE3D}">
      <dgm:prSet/>
      <dgm:spPr/>
      <dgm:t>
        <a:bodyPr/>
        <a:lstStyle/>
        <a:p>
          <a:endParaRPr lang="es-AR" sz="1800"/>
        </a:p>
      </dgm:t>
    </dgm:pt>
    <dgm:pt modelId="{939DF454-00E4-47A4-8F02-AAEDADF86F4B}">
      <dgm:prSet phldrT="[Texto]" custT="1"/>
      <dgm:spPr/>
      <dgm:t>
        <a:bodyPr/>
        <a:lstStyle/>
        <a:p>
          <a:r>
            <a:rPr lang="es-MX" sz="1800" dirty="0" smtClean="0"/>
            <a:t>Teología</a:t>
          </a:r>
          <a:endParaRPr lang="es-AR" sz="1800" dirty="0"/>
        </a:p>
      </dgm:t>
    </dgm:pt>
    <dgm:pt modelId="{6AFBC7DE-8F96-4C81-BBBC-FF4C8E75EA70}" type="parTrans" cxnId="{66617D2A-6AF9-4723-A4B2-8053769C0D3C}">
      <dgm:prSet/>
      <dgm:spPr/>
      <dgm:t>
        <a:bodyPr/>
        <a:lstStyle/>
        <a:p>
          <a:endParaRPr lang="es-AR" sz="1800"/>
        </a:p>
      </dgm:t>
    </dgm:pt>
    <dgm:pt modelId="{D015E108-C271-486E-99AB-CA14F3310C8A}" type="sibTrans" cxnId="{66617D2A-6AF9-4723-A4B2-8053769C0D3C}">
      <dgm:prSet/>
      <dgm:spPr/>
      <dgm:t>
        <a:bodyPr/>
        <a:lstStyle/>
        <a:p>
          <a:endParaRPr lang="es-AR" sz="1800"/>
        </a:p>
      </dgm:t>
    </dgm:pt>
    <dgm:pt modelId="{0FD57516-283B-41A6-B817-8E5FAE8F12FF}" type="pres">
      <dgm:prSet presAssocID="{FFEABA33-1139-4651-81BA-BE83567E22D6}" presName="diagram" presStyleCnt="0">
        <dgm:presLayoutVars>
          <dgm:dir/>
          <dgm:resizeHandles val="exact"/>
        </dgm:presLayoutVars>
      </dgm:prSet>
      <dgm:spPr/>
      <dgm:t>
        <a:bodyPr/>
        <a:lstStyle/>
        <a:p>
          <a:endParaRPr lang="es-AR"/>
        </a:p>
      </dgm:t>
    </dgm:pt>
    <dgm:pt modelId="{DCAD92AB-C893-4566-BC2E-37D8368A282C}" type="pres">
      <dgm:prSet presAssocID="{1814F0A4-631F-42B2-B9BF-D72C956153EB}" presName="node" presStyleLbl="node1" presStyleIdx="0" presStyleCnt="8">
        <dgm:presLayoutVars>
          <dgm:bulletEnabled val="1"/>
        </dgm:presLayoutVars>
      </dgm:prSet>
      <dgm:spPr/>
      <dgm:t>
        <a:bodyPr/>
        <a:lstStyle/>
        <a:p>
          <a:endParaRPr lang="es-AR"/>
        </a:p>
      </dgm:t>
    </dgm:pt>
    <dgm:pt modelId="{E28DD4A6-D075-473D-8731-FB7ABC656B14}" type="pres">
      <dgm:prSet presAssocID="{05AF87D1-C5D9-48AD-BB4D-54D9AB944D37}" presName="sibTrans" presStyleCnt="0"/>
      <dgm:spPr/>
    </dgm:pt>
    <dgm:pt modelId="{9300F307-8BDF-419E-B0EA-A36F7548D8FE}" type="pres">
      <dgm:prSet presAssocID="{6E22037D-4979-4C14-B15F-B35700515FA7}" presName="node" presStyleLbl="node1" presStyleIdx="1" presStyleCnt="8">
        <dgm:presLayoutVars>
          <dgm:bulletEnabled val="1"/>
        </dgm:presLayoutVars>
      </dgm:prSet>
      <dgm:spPr/>
      <dgm:t>
        <a:bodyPr/>
        <a:lstStyle/>
        <a:p>
          <a:endParaRPr lang="es-AR"/>
        </a:p>
      </dgm:t>
    </dgm:pt>
    <dgm:pt modelId="{AF5DF697-A965-474D-B1B4-9A60BABBAC7E}" type="pres">
      <dgm:prSet presAssocID="{5C7BE5B7-6F4E-41D4-9B7A-8256DD6B3DB6}" presName="sibTrans" presStyleCnt="0"/>
      <dgm:spPr/>
    </dgm:pt>
    <dgm:pt modelId="{0F1B8371-6F2A-42B1-BB85-61CF9C25EA6A}" type="pres">
      <dgm:prSet presAssocID="{FC0392D2-18E2-4A15-86D6-0D321A8BBC06}" presName="node" presStyleLbl="node1" presStyleIdx="2" presStyleCnt="8">
        <dgm:presLayoutVars>
          <dgm:bulletEnabled val="1"/>
        </dgm:presLayoutVars>
      </dgm:prSet>
      <dgm:spPr/>
      <dgm:t>
        <a:bodyPr/>
        <a:lstStyle/>
        <a:p>
          <a:endParaRPr lang="es-AR"/>
        </a:p>
      </dgm:t>
    </dgm:pt>
    <dgm:pt modelId="{7013194E-74F9-45C6-B0E5-B2838F0D6D04}" type="pres">
      <dgm:prSet presAssocID="{1A6CBBCA-5094-4C82-A73F-7896059821FC}" presName="sibTrans" presStyleCnt="0"/>
      <dgm:spPr/>
    </dgm:pt>
    <dgm:pt modelId="{51BCF4A7-7C75-4B1C-B8E0-59DBC6B02BD2}" type="pres">
      <dgm:prSet presAssocID="{DD3DB1FC-1EDA-481B-AD98-1D4B2C51B641}" presName="node" presStyleLbl="node1" presStyleIdx="3" presStyleCnt="8">
        <dgm:presLayoutVars>
          <dgm:bulletEnabled val="1"/>
        </dgm:presLayoutVars>
      </dgm:prSet>
      <dgm:spPr/>
      <dgm:t>
        <a:bodyPr/>
        <a:lstStyle/>
        <a:p>
          <a:endParaRPr lang="es-AR"/>
        </a:p>
      </dgm:t>
    </dgm:pt>
    <dgm:pt modelId="{B50AAF0B-3BC4-4E9F-AFFF-0BEC1786C42C}" type="pres">
      <dgm:prSet presAssocID="{5FBE184C-5F00-430B-A159-A70305E8672E}" presName="sibTrans" presStyleCnt="0"/>
      <dgm:spPr/>
    </dgm:pt>
    <dgm:pt modelId="{EB97BD58-016C-425A-98EC-5D6EC9C2B007}" type="pres">
      <dgm:prSet presAssocID="{2ACE2D3D-8E04-42B2-AE71-697EDBD7348C}" presName="node" presStyleLbl="node1" presStyleIdx="4" presStyleCnt="8">
        <dgm:presLayoutVars>
          <dgm:bulletEnabled val="1"/>
        </dgm:presLayoutVars>
      </dgm:prSet>
      <dgm:spPr/>
      <dgm:t>
        <a:bodyPr/>
        <a:lstStyle/>
        <a:p>
          <a:endParaRPr lang="es-AR"/>
        </a:p>
      </dgm:t>
    </dgm:pt>
    <dgm:pt modelId="{94712E47-DFB1-4840-A29D-621B1B9E7E8A}" type="pres">
      <dgm:prSet presAssocID="{BC1EA27A-91E1-4595-A314-CD0366D363CF}" presName="sibTrans" presStyleCnt="0"/>
      <dgm:spPr/>
    </dgm:pt>
    <dgm:pt modelId="{3DEF8A93-E42A-48F4-BE39-BCD2F770B4B8}" type="pres">
      <dgm:prSet presAssocID="{3039249D-3AE4-46FB-97E8-B40323D8EA92}" presName="node" presStyleLbl="node1" presStyleIdx="5" presStyleCnt="8">
        <dgm:presLayoutVars>
          <dgm:bulletEnabled val="1"/>
        </dgm:presLayoutVars>
      </dgm:prSet>
      <dgm:spPr/>
      <dgm:t>
        <a:bodyPr/>
        <a:lstStyle/>
        <a:p>
          <a:endParaRPr lang="es-AR"/>
        </a:p>
      </dgm:t>
    </dgm:pt>
    <dgm:pt modelId="{8BC6FE16-3626-40C6-AA5A-84476F25B8DA}" type="pres">
      <dgm:prSet presAssocID="{B5B22718-9A49-40DE-AB4F-263DD515D8A0}" presName="sibTrans" presStyleCnt="0"/>
      <dgm:spPr/>
    </dgm:pt>
    <dgm:pt modelId="{604944BF-E4A9-47B8-B0B3-8C1630E9A9CD}" type="pres">
      <dgm:prSet presAssocID="{4A749CD3-5261-46A6-B489-9041427597A7}" presName="node" presStyleLbl="node1" presStyleIdx="6" presStyleCnt="8">
        <dgm:presLayoutVars>
          <dgm:bulletEnabled val="1"/>
        </dgm:presLayoutVars>
      </dgm:prSet>
      <dgm:spPr/>
      <dgm:t>
        <a:bodyPr/>
        <a:lstStyle/>
        <a:p>
          <a:endParaRPr lang="es-AR"/>
        </a:p>
      </dgm:t>
    </dgm:pt>
    <dgm:pt modelId="{0FC7C078-63C2-4B19-8980-74AC3EC29B8F}" type="pres">
      <dgm:prSet presAssocID="{F5D252DE-62BC-460A-B7E3-3346A7E2C401}" presName="sibTrans" presStyleCnt="0"/>
      <dgm:spPr/>
    </dgm:pt>
    <dgm:pt modelId="{492736F2-C997-4791-B2A2-456A4993017F}" type="pres">
      <dgm:prSet presAssocID="{939DF454-00E4-47A4-8F02-AAEDADF86F4B}" presName="node" presStyleLbl="node1" presStyleIdx="7" presStyleCnt="8">
        <dgm:presLayoutVars>
          <dgm:bulletEnabled val="1"/>
        </dgm:presLayoutVars>
      </dgm:prSet>
      <dgm:spPr/>
      <dgm:t>
        <a:bodyPr/>
        <a:lstStyle/>
        <a:p>
          <a:endParaRPr lang="es-AR"/>
        </a:p>
      </dgm:t>
    </dgm:pt>
  </dgm:ptLst>
  <dgm:cxnLst>
    <dgm:cxn modelId="{0D495AF3-A6AE-4BBF-B27A-35FA99677095}" type="presOf" srcId="{2ACE2D3D-8E04-42B2-AE71-697EDBD7348C}" destId="{EB97BD58-016C-425A-98EC-5D6EC9C2B007}" srcOrd="0" destOrd="0" presId="urn:microsoft.com/office/officeart/2005/8/layout/default#5"/>
    <dgm:cxn modelId="{B8956A29-1884-4770-9524-6658275656E5}" type="presOf" srcId="{FC0392D2-18E2-4A15-86D6-0D321A8BBC06}" destId="{0F1B8371-6F2A-42B1-BB85-61CF9C25EA6A}" srcOrd="0" destOrd="0" presId="urn:microsoft.com/office/officeart/2005/8/layout/default#5"/>
    <dgm:cxn modelId="{FF1F48B7-FCB0-45E7-9B67-5CCD5E683B07}" srcId="{FFEABA33-1139-4651-81BA-BE83567E22D6}" destId="{6E22037D-4979-4C14-B15F-B35700515FA7}" srcOrd="1" destOrd="0" parTransId="{8FB30DD4-0B8E-4554-A20B-85510418B482}" sibTransId="{5C7BE5B7-6F4E-41D4-9B7A-8256DD6B3DB6}"/>
    <dgm:cxn modelId="{18F51FEB-7485-485E-8DB6-1F6912AE2AF4}" type="presOf" srcId="{6E22037D-4979-4C14-B15F-B35700515FA7}" destId="{9300F307-8BDF-419E-B0EA-A36F7548D8FE}" srcOrd="0" destOrd="0" presId="urn:microsoft.com/office/officeart/2005/8/layout/default#5"/>
    <dgm:cxn modelId="{9E87C066-6A5F-4055-B228-A2CBE6F86307}" type="presOf" srcId="{FFEABA33-1139-4651-81BA-BE83567E22D6}" destId="{0FD57516-283B-41A6-B817-8E5FAE8F12FF}" srcOrd="0" destOrd="0" presId="urn:microsoft.com/office/officeart/2005/8/layout/default#5"/>
    <dgm:cxn modelId="{2C4C545D-B7BF-4C2B-A3EF-17B250DC06DD}" srcId="{FFEABA33-1139-4651-81BA-BE83567E22D6}" destId="{DD3DB1FC-1EDA-481B-AD98-1D4B2C51B641}" srcOrd="3" destOrd="0" parTransId="{C5894297-5FF9-4268-9F95-4D4239E82BA9}" sibTransId="{5FBE184C-5F00-430B-A159-A70305E8672E}"/>
    <dgm:cxn modelId="{B09E775B-D6D6-4986-9275-DD555944FF67}" srcId="{FFEABA33-1139-4651-81BA-BE83567E22D6}" destId="{3039249D-3AE4-46FB-97E8-B40323D8EA92}" srcOrd="5" destOrd="0" parTransId="{8AA8613F-25C8-492B-9458-E9B93DD63EE2}" sibTransId="{B5B22718-9A49-40DE-AB4F-263DD515D8A0}"/>
    <dgm:cxn modelId="{061636AC-8AD8-4B90-85ED-984BEF699507}" type="presOf" srcId="{DD3DB1FC-1EDA-481B-AD98-1D4B2C51B641}" destId="{51BCF4A7-7C75-4B1C-B8E0-59DBC6B02BD2}" srcOrd="0" destOrd="0" presId="urn:microsoft.com/office/officeart/2005/8/layout/default#5"/>
    <dgm:cxn modelId="{D6FBC49F-839F-4771-8F7E-7E2418E8C4AF}" srcId="{FFEABA33-1139-4651-81BA-BE83567E22D6}" destId="{1814F0A4-631F-42B2-B9BF-D72C956153EB}" srcOrd="0" destOrd="0" parTransId="{648AA165-08D1-4C22-BB67-B62FA04C42B1}" sibTransId="{05AF87D1-C5D9-48AD-BB4D-54D9AB944D37}"/>
    <dgm:cxn modelId="{A8DDD246-16DA-43AE-96BC-18DB45CF0A94}" type="presOf" srcId="{3039249D-3AE4-46FB-97E8-B40323D8EA92}" destId="{3DEF8A93-E42A-48F4-BE39-BCD2F770B4B8}" srcOrd="0" destOrd="0" presId="urn:microsoft.com/office/officeart/2005/8/layout/default#5"/>
    <dgm:cxn modelId="{7E5A2FDF-545C-44D4-AA1E-C1831B9E0276}" type="presOf" srcId="{1814F0A4-631F-42B2-B9BF-D72C956153EB}" destId="{DCAD92AB-C893-4566-BC2E-37D8368A282C}" srcOrd="0" destOrd="0" presId="urn:microsoft.com/office/officeart/2005/8/layout/default#5"/>
    <dgm:cxn modelId="{61208ED3-9B8C-44FD-86E3-2A6BB9BA83A9}" type="presOf" srcId="{939DF454-00E4-47A4-8F02-AAEDADF86F4B}" destId="{492736F2-C997-4791-B2A2-456A4993017F}" srcOrd="0" destOrd="0" presId="urn:microsoft.com/office/officeart/2005/8/layout/default#5"/>
    <dgm:cxn modelId="{5F351372-E28A-4C4E-BC03-600CE1992001}" srcId="{FFEABA33-1139-4651-81BA-BE83567E22D6}" destId="{FC0392D2-18E2-4A15-86D6-0D321A8BBC06}" srcOrd="2" destOrd="0" parTransId="{B1C07B24-10F3-4D9F-A891-280B35D92879}" sibTransId="{1A6CBBCA-5094-4C82-A73F-7896059821FC}"/>
    <dgm:cxn modelId="{B2064F3A-4095-4976-8114-2AD3863B46EE}" type="presOf" srcId="{4A749CD3-5261-46A6-B489-9041427597A7}" destId="{604944BF-E4A9-47B8-B0B3-8C1630E9A9CD}" srcOrd="0" destOrd="0" presId="urn:microsoft.com/office/officeart/2005/8/layout/default#5"/>
    <dgm:cxn modelId="{BEC1DB6A-DCA6-408A-B12E-285DE1CB8EE3}" srcId="{FFEABA33-1139-4651-81BA-BE83567E22D6}" destId="{2ACE2D3D-8E04-42B2-AE71-697EDBD7348C}" srcOrd="4" destOrd="0" parTransId="{A3EA704A-6CA7-4F56-BFAF-491399E32E49}" sibTransId="{BC1EA27A-91E1-4595-A314-CD0366D363CF}"/>
    <dgm:cxn modelId="{CF494E54-627D-414D-BC01-36AC55D1BE3D}" srcId="{FFEABA33-1139-4651-81BA-BE83567E22D6}" destId="{4A749CD3-5261-46A6-B489-9041427597A7}" srcOrd="6" destOrd="0" parTransId="{C9A1C8F0-B71D-4395-910C-362F71FFE614}" sibTransId="{F5D252DE-62BC-460A-B7E3-3346A7E2C401}"/>
    <dgm:cxn modelId="{66617D2A-6AF9-4723-A4B2-8053769C0D3C}" srcId="{FFEABA33-1139-4651-81BA-BE83567E22D6}" destId="{939DF454-00E4-47A4-8F02-AAEDADF86F4B}" srcOrd="7" destOrd="0" parTransId="{6AFBC7DE-8F96-4C81-BBBC-FF4C8E75EA70}" sibTransId="{D015E108-C271-486E-99AB-CA14F3310C8A}"/>
    <dgm:cxn modelId="{3FBB586E-D46A-40BA-8DEB-5A0CC2041EA7}" type="presParOf" srcId="{0FD57516-283B-41A6-B817-8E5FAE8F12FF}" destId="{DCAD92AB-C893-4566-BC2E-37D8368A282C}" srcOrd="0" destOrd="0" presId="urn:microsoft.com/office/officeart/2005/8/layout/default#5"/>
    <dgm:cxn modelId="{0CD031B4-AD44-447B-8654-E888748D0639}" type="presParOf" srcId="{0FD57516-283B-41A6-B817-8E5FAE8F12FF}" destId="{E28DD4A6-D075-473D-8731-FB7ABC656B14}" srcOrd="1" destOrd="0" presId="urn:microsoft.com/office/officeart/2005/8/layout/default#5"/>
    <dgm:cxn modelId="{07D1F050-58B5-4BDB-8F4C-29C41642AE1F}" type="presParOf" srcId="{0FD57516-283B-41A6-B817-8E5FAE8F12FF}" destId="{9300F307-8BDF-419E-B0EA-A36F7548D8FE}" srcOrd="2" destOrd="0" presId="urn:microsoft.com/office/officeart/2005/8/layout/default#5"/>
    <dgm:cxn modelId="{0A06F4A7-0E09-4522-8705-BE1E2D105F8C}" type="presParOf" srcId="{0FD57516-283B-41A6-B817-8E5FAE8F12FF}" destId="{AF5DF697-A965-474D-B1B4-9A60BABBAC7E}" srcOrd="3" destOrd="0" presId="urn:microsoft.com/office/officeart/2005/8/layout/default#5"/>
    <dgm:cxn modelId="{5B27419F-A20C-40D5-943E-2AAD5F77A3C4}" type="presParOf" srcId="{0FD57516-283B-41A6-B817-8E5FAE8F12FF}" destId="{0F1B8371-6F2A-42B1-BB85-61CF9C25EA6A}" srcOrd="4" destOrd="0" presId="urn:microsoft.com/office/officeart/2005/8/layout/default#5"/>
    <dgm:cxn modelId="{C192E2E9-3756-40FF-A4DC-5A743F834008}" type="presParOf" srcId="{0FD57516-283B-41A6-B817-8E5FAE8F12FF}" destId="{7013194E-74F9-45C6-B0E5-B2838F0D6D04}" srcOrd="5" destOrd="0" presId="urn:microsoft.com/office/officeart/2005/8/layout/default#5"/>
    <dgm:cxn modelId="{3F7152B5-6ED7-4680-AD8F-CA47E3FF35E7}" type="presParOf" srcId="{0FD57516-283B-41A6-B817-8E5FAE8F12FF}" destId="{51BCF4A7-7C75-4B1C-B8E0-59DBC6B02BD2}" srcOrd="6" destOrd="0" presId="urn:microsoft.com/office/officeart/2005/8/layout/default#5"/>
    <dgm:cxn modelId="{D2CFC106-569B-4231-BF7B-CF61C7264284}" type="presParOf" srcId="{0FD57516-283B-41A6-B817-8E5FAE8F12FF}" destId="{B50AAF0B-3BC4-4E9F-AFFF-0BEC1786C42C}" srcOrd="7" destOrd="0" presId="urn:microsoft.com/office/officeart/2005/8/layout/default#5"/>
    <dgm:cxn modelId="{9FCCFAD2-230C-4AF0-B4D3-329B56B46C5B}" type="presParOf" srcId="{0FD57516-283B-41A6-B817-8E5FAE8F12FF}" destId="{EB97BD58-016C-425A-98EC-5D6EC9C2B007}" srcOrd="8" destOrd="0" presId="urn:microsoft.com/office/officeart/2005/8/layout/default#5"/>
    <dgm:cxn modelId="{328FD322-DF0A-4473-8A99-7FC40DD5CECB}" type="presParOf" srcId="{0FD57516-283B-41A6-B817-8E5FAE8F12FF}" destId="{94712E47-DFB1-4840-A29D-621B1B9E7E8A}" srcOrd="9" destOrd="0" presId="urn:microsoft.com/office/officeart/2005/8/layout/default#5"/>
    <dgm:cxn modelId="{B80EBD7B-9315-451E-9E9B-1AF7EB114B96}" type="presParOf" srcId="{0FD57516-283B-41A6-B817-8E5FAE8F12FF}" destId="{3DEF8A93-E42A-48F4-BE39-BCD2F770B4B8}" srcOrd="10" destOrd="0" presId="urn:microsoft.com/office/officeart/2005/8/layout/default#5"/>
    <dgm:cxn modelId="{C93CEEAC-8AAA-4C7F-86AF-0DC1C205DBA5}" type="presParOf" srcId="{0FD57516-283B-41A6-B817-8E5FAE8F12FF}" destId="{8BC6FE16-3626-40C6-AA5A-84476F25B8DA}" srcOrd="11" destOrd="0" presId="urn:microsoft.com/office/officeart/2005/8/layout/default#5"/>
    <dgm:cxn modelId="{17B807DC-365F-4B49-AF23-7222C8AD9B74}" type="presParOf" srcId="{0FD57516-283B-41A6-B817-8E5FAE8F12FF}" destId="{604944BF-E4A9-47B8-B0B3-8C1630E9A9CD}" srcOrd="12" destOrd="0" presId="urn:microsoft.com/office/officeart/2005/8/layout/default#5"/>
    <dgm:cxn modelId="{BC4388B9-5D47-4BDB-997A-AD644AF2F709}" type="presParOf" srcId="{0FD57516-283B-41A6-B817-8E5FAE8F12FF}" destId="{0FC7C078-63C2-4B19-8980-74AC3EC29B8F}" srcOrd="13" destOrd="0" presId="urn:microsoft.com/office/officeart/2005/8/layout/default#5"/>
    <dgm:cxn modelId="{BD11AF8F-C307-4FF8-9F46-D25CB12FDECC}" type="presParOf" srcId="{0FD57516-283B-41A6-B817-8E5FAE8F12FF}" destId="{492736F2-C997-4791-B2A2-456A4993017F}" srcOrd="14"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EABA33-1139-4651-81BA-BE83567E22D6}" type="doc">
      <dgm:prSet loTypeId="urn:microsoft.com/office/officeart/2005/8/layout/default#4" loCatId="list" qsTypeId="urn:microsoft.com/office/officeart/2005/8/quickstyle/simple1" qsCatId="simple" csTypeId="urn:microsoft.com/office/officeart/2005/8/colors/colorful1#4" csCatId="colorful" phldr="1"/>
      <dgm:spPr/>
      <dgm:t>
        <a:bodyPr/>
        <a:lstStyle/>
        <a:p>
          <a:endParaRPr lang="es-AR"/>
        </a:p>
      </dgm:t>
    </dgm:pt>
    <dgm:pt modelId="{6E22037D-4979-4C14-B15F-B35700515FA7}">
      <dgm:prSet phldrT="[Texto]" custT="1"/>
      <dgm:spPr/>
      <dgm:t>
        <a:bodyPr/>
        <a:lstStyle/>
        <a:p>
          <a:r>
            <a:rPr lang="es-MX" sz="1800" dirty="0" smtClean="0"/>
            <a:t>Arqueología</a:t>
          </a:r>
          <a:endParaRPr lang="es-AR" sz="1800" dirty="0"/>
        </a:p>
      </dgm:t>
    </dgm:pt>
    <dgm:pt modelId="{8FB30DD4-0B8E-4554-A20B-85510418B482}" type="parTrans" cxnId="{FF1F48B7-FCB0-45E7-9B67-5CCD5E683B07}">
      <dgm:prSet/>
      <dgm:spPr/>
      <dgm:t>
        <a:bodyPr/>
        <a:lstStyle/>
        <a:p>
          <a:endParaRPr lang="es-AR" sz="1800"/>
        </a:p>
      </dgm:t>
    </dgm:pt>
    <dgm:pt modelId="{5C7BE5B7-6F4E-41D4-9B7A-8256DD6B3DB6}" type="sibTrans" cxnId="{FF1F48B7-FCB0-45E7-9B67-5CCD5E683B07}">
      <dgm:prSet/>
      <dgm:spPr/>
      <dgm:t>
        <a:bodyPr/>
        <a:lstStyle/>
        <a:p>
          <a:endParaRPr lang="es-AR" sz="1800"/>
        </a:p>
      </dgm:t>
    </dgm:pt>
    <dgm:pt modelId="{DD3DB1FC-1EDA-481B-AD98-1D4B2C51B641}">
      <dgm:prSet phldrT="[Texto]" custT="1"/>
      <dgm:spPr/>
      <dgm:t>
        <a:bodyPr/>
        <a:lstStyle/>
        <a:p>
          <a:r>
            <a:rPr lang="es-MX" sz="1800" dirty="0" smtClean="0"/>
            <a:t>Psicología</a:t>
          </a:r>
          <a:endParaRPr lang="es-AR" sz="1800" dirty="0"/>
        </a:p>
      </dgm:t>
    </dgm:pt>
    <dgm:pt modelId="{C5894297-5FF9-4268-9F95-4D4239E82BA9}" type="parTrans" cxnId="{2C4C545D-B7BF-4C2B-A3EF-17B250DC06DD}">
      <dgm:prSet/>
      <dgm:spPr/>
      <dgm:t>
        <a:bodyPr/>
        <a:lstStyle/>
        <a:p>
          <a:endParaRPr lang="es-AR" sz="1800"/>
        </a:p>
      </dgm:t>
    </dgm:pt>
    <dgm:pt modelId="{5FBE184C-5F00-430B-A159-A70305E8672E}" type="sibTrans" cxnId="{2C4C545D-B7BF-4C2B-A3EF-17B250DC06DD}">
      <dgm:prSet/>
      <dgm:spPr/>
      <dgm:t>
        <a:bodyPr/>
        <a:lstStyle/>
        <a:p>
          <a:endParaRPr lang="es-AR" sz="1800"/>
        </a:p>
      </dgm:t>
    </dgm:pt>
    <dgm:pt modelId="{2ACE2D3D-8E04-42B2-AE71-697EDBD7348C}">
      <dgm:prSet phldrT="[Texto]" custT="1"/>
      <dgm:spPr/>
      <dgm:t>
        <a:bodyPr/>
        <a:lstStyle/>
        <a:p>
          <a:r>
            <a:rPr lang="es-MX" sz="1800" dirty="0" smtClean="0"/>
            <a:t>Teología</a:t>
          </a:r>
          <a:endParaRPr lang="es-AR" sz="1800" dirty="0"/>
        </a:p>
      </dgm:t>
    </dgm:pt>
    <dgm:pt modelId="{A3EA704A-6CA7-4F56-BFAF-491399E32E49}" type="parTrans" cxnId="{BEC1DB6A-DCA6-408A-B12E-285DE1CB8EE3}">
      <dgm:prSet/>
      <dgm:spPr/>
      <dgm:t>
        <a:bodyPr/>
        <a:lstStyle/>
        <a:p>
          <a:endParaRPr lang="es-AR" sz="1800"/>
        </a:p>
      </dgm:t>
    </dgm:pt>
    <dgm:pt modelId="{BC1EA27A-91E1-4595-A314-CD0366D363CF}" type="sibTrans" cxnId="{BEC1DB6A-DCA6-408A-B12E-285DE1CB8EE3}">
      <dgm:prSet/>
      <dgm:spPr/>
      <dgm:t>
        <a:bodyPr/>
        <a:lstStyle/>
        <a:p>
          <a:endParaRPr lang="es-AR" sz="1800"/>
        </a:p>
      </dgm:t>
    </dgm:pt>
    <dgm:pt modelId="{0FD57516-283B-41A6-B817-8E5FAE8F12FF}" type="pres">
      <dgm:prSet presAssocID="{FFEABA33-1139-4651-81BA-BE83567E22D6}" presName="diagram" presStyleCnt="0">
        <dgm:presLayoutVars>
          <dgm:dir/>
          <dgm:resizeHandles val="exact"/>
        </dgm:presLayoutVars>
      </dgm:prSet>
      <dgm:spPr/>
      <dgm:t>
        <a:bodyPr/>
        <a:lstStyle/>
        <a:p>
          <a:endParaRPr lang="es-AR"/>
        </a:p>
      </dgm:t>
    </dgm:pt>
    <dgm:pt modelId="{9300F307-8BDF-419E-B0EA-A36F7548D8FE}" type="pres">
      <dgm:prSet presAssocID="{6E22037D-4979-4C14-B15F-B35700515FA7}" presName="node" presStyleLbl="node1" presStyleIdx="0" presStyleCnt="3" custLinFactX="6667" custLinFactNeighborX="100000" custLinFactNeighborY="52764">
        <dgm:presLayoutVars>
          <dgm:bulletEnabled val="1"/>
        </dgm:presLayoutVars>
      </dgm:prSet>
      <dgm:spPr/>
      <dgm:t>
        <a:bodyPr/>
        <a:lstStyle/>
        <a:p>
          <a:endParaRPr lang="es-AR"/>
        </a:p>
      </dgm:t>
    </dgm:pt>
    <dgm:pt modelId="{AF5DF697-A965-474D-B1B4-9A60BABBAC7E}" type="pres">
      <dgm:prSet presAssocID="{5C7BE5B7-6F4E-41D4-9B7A-8256DD6B3DB6}" presName="sibTrans" presStyleCnt="0"/>
      <dgm:spPr/>
    </dgm:pt>
    <dgm:pt modelId="{51BCF4A7-7C75-4B1C-B8E0-59DBC6B02BD2}" type="pres">
      <dgm:prSet presAssocID="{DD3DB1FC-1EDA-481B-AD98-1D4B2C51B641}" presName="node" presStyleLbl="node1" presStyleIdx="1" presStyleCnt="3" custLinFactX="-10026" custLinFactY="58346" custLinFactNeighborX="-100000" custLinFactNeighborY="100000">
        <dgm:presLayoutVars>
          <dgm:bulletEnabled val="1"/>
        </dgm:presLayoutVars>
      </dgm:prSet>
      <dgm:spPr/>
      <dgm:t>
        <a:bodyPr/>
        <a:lstStyle/>
        <a:p>
          <a:endParaRPr lang="es-AR"/>
        </a:p>
      </dgm:t>
    </dgm:pt>
    <dgm:pt modelId="{B50AAF0B-3BC4-4E9F-AFFF-0BEC1786C42C}" type="pres">
      <dgm:prSet presAssocID="{5FBE184C-5F00-430B-A159-A70305E8672E}" presName="sibTrans" presStyleCnt="0"/>
      <dgm:spPr/>
    </dgm:pt>
    <dgm:pt modelId="{EB97BD58-016C-425A-98EC-5D6EC9C2B007}" type="pres">
      <dgm:prSet presAssocID="{2ACE2D3D-8E04-42B2-AE71-697EDBD7348C}" presName="node" presStyleLbl="node1" presStyleIdx="2" presStyleCnt="3" custLinFactNeighborX="51667" custLinFactNeighborY="47236">
        <dgm:presLayoutVars>
          <dgm:bulletEnabled val="1"/>
        </dgm:presLayoutVars>
      </dgm:prSet>
      <dgm:spPr/>
      <dgm:t>
        <a:bodyPr/>
        <a:lstStyle/>
        <a:p>
          <a:endParaRPr lang="es-AR"/>
        </a:p>
      </dgm:t>
    </dgm:pt>
  </dgm:ptLst>
  <dgm:cxnLst>
    <dgm:cxn modelId="{B023B47A-15D9-4F8E-A2FE-56317FB1C24F}" type="presOf" srcId="{FFEABA33-1139-4651-81BA-BE83567E22D6}" destId="{0FD57516-283B-41A6-B817-8E5FAE8F12FF}" srcOrd="0" destOrd="0" presId="urn:microsoft.com/office/officeart/2005/8/layout/default#4"/>
    <dgm:cxn modelId="{2C4C545D-B7BF-4C2B-A3EF-17B250DC06DD}" srcId="{FFEABA33-1139-4651-81BA-BE83567E22D6}" destId="{DD3DB1FC-1EDA-481B-AD98-1D4B2C51B641}" srcOrd="1" destOrd="0" parTransId="{C5894297-5FF9-4268-9F95-4D4239E82BA9}" sibTransId="{5FBE184C-5F00-430B-A159-A70305E8672E}"/>
    <dgm:cxn modelId="{40633278-2720-4247-941C-D2A9268E4D44}" type="presOf" srcId="{DD3DB1FC-1EDA-481B-AD98-1D4B2C51B641}" destId="{51BCF4A7-7C75-4B1C-B8E0-59DBC6B02BD2}" srcOrd="0" destOrd="0" presId="urn:microsoft.com/office/officeart/2005/8/layout/default#4"/>
    <dgm:cxn modelId="{BEC1DB6A-DCA6-408A-B12E-285DE1CB8EE3}" srcId="{FFEABA33-1139-4651-81BA-BE83567E22D6}" destId="{2ACE2D3D-8E04-42B2-AE71-697EDBD7348C}" srcOrd="2" destOrd="0" parTransId="{A3EA704A-6CA7-4F56-BFAF-491399E32E49}" sibTransId="{BC1EA27A-91E1-4595-A314-CD0366D363CF}"/>
    <dgm:cxn modelId="{FF1F48B7-FCB0-45E7-9B67-5CCD5E683B07}" srcId="{FFEABA33-1139-4651-81BA-BE83567E22D6}" destId="{6E22037D-4979-4C14-B15F-B35700515FA7}" srcOrd="0" destOrd="0" parTransId="{8FB30DD4-0B8E-4554-A20B-85510418B482}" sibTransId="{5C7BE5B7-6F4E-41D4-9B7A-8256DD6B3DB6}"/>
    <dgm:cxn modelId="{146828AB-6DF3-454E-B327-AE579B3EBE7B}" type="presOf" srcId="{2ACE2D3D-8E04-42B2-AE71-697EDBD7348C}" destId="{EB97BD58-016C-425A-98EC-5D6EC9C2B007}" srcOrd="0" destOrd="0" presId="urn:microsoft.com/office/officeart/2005/8/layout/default#4"/>
    <dgm:cxn modelId="{C87D9094-22A9-4A55-919C-AB21BC951CD3}" type="presOf" srcId="{6E22037D-4979-4C14-B15F-B35700515FA7}" destId="{9300F307-8BDF-419E-B0EA-A36F7548D8FE}" srcOrd="0" destOrd="0" presId="urn:microsoft.com/office/officeart/2005/8/layout/default#4"/>
    <dgm:cxn modelId="{A3A48A47-536F-4301-986D-12D3F9908152}" type="presParOf" srcId="{0FD57516-283B-41A6-B817-8E5FAE8F12FF}" destId="{9300F307-8BDF-419E-B0EA-A36F7548D8FE}" srcOrd="0" destOrd="0" presId="urn:microsoft.com/office/officeart/2005/8/layout/default#4"/>
    <dgm:cxn modelId="{AD422324-0FC4-4A7B-9CB9-80219208E936}" type="presParOf" srcId="{0FD57516-283B-41A6-B817-8E5FAE8F12FF}" destId="{AF5DF697-A965-474D-B1B4-9A60BABBAC7E}" srcOrd="1" destOrd="0" presId="urn:microsoft.com/office/officeart/2005/8/layout/default#4"/>
    <dgm:cxn modelId="{57A66226-1899-4A53-8FF7-49F44B591275}" type="presParOf" srcId="{0FD57516-283B-41A6-B817-8E5FAE8F12FF}" destId="{51BCF4A7-7C75-4B1C-B8E0-59DBC6B02BD2}" srcOrd="2" destOrd="0" presId="urn:microsoft.com/office/officeart/2005/8/layout/default#4"/>
    <dgm:cxn modelId="{4E823D89-84D2-44EB-94C5-389E5A4A7492}" type="presParOf" srcId="{0FD57516-283B-41A6-B817-8E5FAE8F12FF}" destId="{B50AAF0B-3BC4-4E9F-AFFF-0BEC1786C42C}" srcOrd="3" destOrd="0" presId="urn:microsoft.com/office/officeart/2005/8/layout/default#4"/>
    <dgm:cxn modelId="{29CF6B3C-8E95-4840-92B8-E8762D73FE06}" type="presParOf" srcId="{0FD57516-283B-41A6-B817-8E5FAE8F12FF}" destId="{EB97BD58-016C-425A-98EC-5D6EC9C2B007}" srcOrd="4"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B0347-23AE-471F-840C-447804FAF9C7}">
      <dsp:nvSpPr>
        <dsp:cNvPr id="0" name=""/>
        <dsp:cNvSpPr/>
      </dsp:nvSpPr>
      <dsp:spPr>
        <a:xfrm rot="5400000">
          <a:off x="-243998" y="245734"/>
          <a:ext cx="1626654" cy="113865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Carreras</a:t>
          </a:r>
          <a:endParaRPr lang="es-AR" sz="2000" kern="1200" dirty="0">
            <a:solidFill>
              <a:schemeClr val="tx1"/>
            </a:solidFill>
          </a:endParaRPr>
        </a:p>
      </dsp:txBody>
      <dsp:txXfrm rot="-5400000">
        <a:off x="1" y="571065"/>
        <a:ext cx="1138657" cy="487997"/>
      </dsp:txXfrm>
    </dsp:sp>
    <dsp:sp modelId="{3BA7206B-3ADB-4164-84CB-87AD457B0E99}">
      <dsp:nvSpPr>
        <dsp:cNvPr id="0" name=""/>
        <dsp:cNvSpPr/>
      </dsp:nvSpPr>
      <dsp:spPr>
        <a:xfrm rot="5400000">
          <a:off x="4117366" y="-2976971"/>
          <a:ext cx="1057325" cy="701474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s-MX" sz="3300" kern="1200" dirty="0" smtClean="0"/>
            <a:t>316 Carreras de Pregrado y Grado</a:t>
          </a:r>
          <a:endParaRPr lang="es-AR" sz="3300" kern="1200" dirty="0"/>
        </a:p>
        <a:p>
          <a:pPr marL="285750" lvl="1" indent="-285750" algn="l" defTabSz="1466850">
            <a:lnSpc>
              <a:spcPct val="90000"/>
            </a:lnSpc>
            <a:spcBef>
              <a:spcPct val="0"/>
            </a:spcBef>
            <a:spcAft>
              <a:spcPct val="15000"/>
            </a:spcAft>
            <a:buChar char="••"/>
          </a:pPr>
          <a:r>
            <a:rPr lang="es-MX" sz="3300" kern="1200" dirty="0" smtClean="0"/>
            <a:t>402 títulos (82 de ellos, Intermedios)</a:t>
          </a:r>
          <a:endParaRPr lang="es-AR" sz="3300" kern="1200" dirty="0"/>
        </a:p>
      </dsp:txBody>
      <dsp:txXfrm rot="-5400000">
        <a:off x="1138658" y="53351"/>
        <a:ext cx="6963128" cy="954097"/>
      </dsp:txXfrm>
    </dsp:sp>
    <dsp:sp modelId="{4D07E4F8-90E0-48CE-B645-EC60E6DA93A5}">
      <dsp:nvSpPr>
        <dsp:cNvPr id="0" name=""/>
        <dsp:cNvSpPr/>
      </dsp:nvSpPr>
      <dsp:spPr>
        <a:xfrm rot="5400000">
          <a:off x="-243998" y="1678571"/>
          <a:ext cx="1626654" cy="113865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Estudiantes</a:t>
          </a:r>
          <a:endParaRPr lang="es-AR" sz="2000" kern="1200" dirty="0">
            <a:solidFill>
              <a:schemeClr val="tx1"/>
            </a:solidFill>
          </a:endParaRPr>
        </a:p>
      </dsp:txBody>
      <dsp:txXfrm rot="-5400000">
        <a:off x="1" y="2003902"/>
        <a:ext cx="1138657" cy="487997"/>
      </dsp:txXfrm>
    </dsp:sp>
    <dsp:sp modelId="{250363F0-A85B-4FA3-A46B-A5559DBBC99E}">
      <dsp:nvSpPr>
        <dsp:cNvPr id="0" name=""/>
        <dsp:cNvSpPr/>
      </dsp:nvSpPr>
      <dsp:spPr>
        <a:xfrm rot="5400000">
          <a:off x="4117366" y="-1544135"/>
          <a:ext cx="1057325" cy="701474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s-MX" sz="3300" kern="1200" dirty="0" smtClean="0"/>
            <a:t>143.000 Estudiantes</a:t>
          </a:r>
          <a:endParaRPr lang="es-AR" sz="3300" kern="1200" dirty="0"/>
        </a:p>
        <a:p>
          <a:pPr marL="285750" lvl="1" indent="-285750" algn="l" defTabSz="1466850">
            <a:lnSpc>
              <a:spcPct val="90000"/>
            </a:lnSpc>
            <a:spcBef>
              <a:spcPct val="0"/>
            </a:spcBef>
            <a:spcAft>
              <a:spcPct val="15000"/>
            </a:spcAft>
            <a:buChar char="••"/>
          </a:pPr>
          <a:r>
            <a:rPr lang="es-MX" sz="3300" kern="1200" dirty="0" smtClean="0"/>
            <a:t>41.000 Nuevos Inscriptos</a:t>
          </a:r>
          <a:endParaRPr lang="es-AR" sz="3300" kern="1200" dirty="0"/>
        </a:p>
      </dsp:txBody>
      <dsp:txXfrm rot="-5400000">
        <a:off x="1138658" y="1486187"/>
        <a:ext cx="6963128" cy="954097"/>
      </dsp:txXfrm>
    </dsp:sp>
    <dsp:sp modelId="{0668271E-C826-410A-9D0A-747D9ACD1712}">
      <dsp:nvSpPr>
        <dsp:cNvPr id="0" name=""/>
        <dsp:cNvSpPr/>
      </dsp:nvSpPr>
      <dsp:spPr>
        <a:xfrm rot="5400000">
          <a:off x="-243998" y="3111407"/>
          <a:ext cx="1626654" cy="113865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Egresados</a:t>
          </a:r>
          <a:endParaRPr lang="es-AR" sz="2000" kern="1200" dirty="0">
            <a:solidFill>
              <a:schemeClr val="tx1"/>
            </a:solidFill>
          </a:endParaRPr>
        </a:p>
      </dsp:txBody>
      <dsp:txXfrm rot="-5400000">
        <a:off x="1" y="3436738"/>
        <a:ext cx="1138657" cy="487997"/>
      </dsp:txXfrm>
    </dsp:sp>
    <dsp:sp modelId="{5108CA87-7B9D-4D76-AF43-A19D2BA7C276}">
      <dsp:nvSpPr>
        <dsp:cNvPr id="0" name=""/>
        <dsp:cNvSpPr/>
      </dsp:nvSpPr>
      <dsp:spPr>
        <a:xfrm rot="5400000">
          <a:off x="4117366" y="-111299"/>
          <a:ext cx="1057325" cy="701474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s-MX" sz="3300" kern="1200" dirty="0" smtClean="0"/>
            <a:t>7000 Egresados</a:t>
          </a:r>
          <a:endParaRPr lang="es-AR" sz="3300" kern="1200" dirty="0"/>
        </a:p>
      </dsp:txBody>
      <dsp:txXfrm rot="-5400000">
        <a:off x="1138658" y="2919023"/>
        <a:ext cx="6963128" cy="9540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D92AB-C893-4566-BC2E-37D8368A282C}">
      <dsp:nvSpPr>
        <dsp:cNvPr id="0" name=""/>
        <dsp:cNvSpPr/>
      </dsp:nvSpPr>
      <dsp:spPr>
        <a:xfrm>
          <a:off x="261438" y="1812"/>
          <a:ext cx="1705513" cy="10233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Cs. de la Información y de la Comunicación</a:t>
          </a:r>
          <a:endParaRPr lang="es-AR" sz="1800" kern="1200" dirty="0"/>
        </a:p>
      </dsp:txBody>
      <dsp:txXfrm>
        <a:off x="261438" y="1812"/>
        <a:ext cx="1705513" cy="1023308"/>
      </dsp:txXfrm>
    </dsp:sp>
    <dsp:sp modelId="{9300F307-8BDF-419E-B0EA-A36F7548D8FE}">
      <dsp:nvSpPr>
        <dsp:cNvPr id="0" name=""/>
        <dsp:cNvSpPr/>
      </dsp:nvSpPr>
      <dsp:spPr>
        <a:xfrm>
          <a:off x="2137503" y="1812"/>
          <a:ext cx="1705513" cy="10233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Cs. Políticas, Rel. Internacionales y Diplomacia</a:t>
          </a:r>
          <a:endParaRPr lang="es-AR" sz="1800" kern="1200" dirty="0"/>
        </a:p>
      </dsp:txBody>
      <dsp:txXfrm>
        <a:off x="2137503" y="1812"/>
        <a:ext cx="1705513" cy="1023308"/>
      </dsp:txXfrm>
    </dsp:sp>
    <dsp:sp modelId="{0F1B8371-6F2A-42B1-BB85-61CF9C25EA6A}">
      <dsp:nvSpPr>
        <dsp:cNvPr id="0" name=""/>
        <dsp:cNvSpPr/>
      </dsp:nvSpPr>
      <dsp:spPr>
        <a:xfrm>
          <a:off x="261438" y="1195672"/>
          <a:ext cx="1705513" cy="102330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Demografía y Geografía</a:t>
          </a:r>
          <a:endParaRPr lang="es-AR" sz="1800" kern="1200" dirty="0"/>
        </a:p>
      </dsp:txBody>
      <dsp:txXfrm>
        <a:off x="261438" y="1195672"/>
        <a:ext cx="1705513" cy="1023308"/>
      </dsp:txXfrm>
    </dsp:sp>
    <dsp:sp modelId="{51BCF4A7-7C75-4B1C-B8E0-59DBC6B02BD2}">
      <dsp:nvSpPr>
        <dsp:cNvPr id="0" name=""/>
        <dsp:cNvSpPr/>
      </dsp:nvSpPr>
      <dsp:spPr>
        <a:xfrm>
          <a:off x="2137503" y="1195672"/>
          <a:ext cx="1705513" cy="102330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Derecho</a:t>
          </a:r>
          <a:endParaRPr lang="es-AR" sz="1800" kern="1200" dirty="0"/>
        </a:p>
      </dsp:txBody>
      <dsp:txXfrm>
        <a:off x="2137503" y="1195672"/>
        <a:ext cx="1705513" cy="1023308"/>
      </dsp:txXfrm>
    </dsp:sp>
    <dsp:sp modelId="{EB97BD58-016C-425A-98EC-5D6EC9C2B007}">
      <dsp:nvSpPr>
        <dsp:cNvPr id="0" name=""/>
        <dsp:cNvSpPr/>
      </dsp:nvSpPr>
      <dsp:spPr>
        <a:xfrm>
          <a:off x="261438" y="2389531"/>
          <a:ext cx="1705513" cy="102330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Economía y Administración</a:t>
          </a:r>
          <a:endParaRPr lang="es-AR" sz="1800" kern="1200" dirty="0"/>
        </a:p>
      </dsp:txBody>
      <dsp:txXfrm>
        <a:off x="261438" y="2389531"/>
        <a:ext cx="1705513" cy="1023308"/>
      </dsp:txXfrm>
    </dsp:sp>
    <dsp:sp modelId="{3DEF8A93-E42A-48F4-BE39-BCD2F770B4B8}">
      <dsp:nvSpPr>
        <dsp:cNvPr id="0" name=""/>
        <dsp:cNvSpPr/>
      </dsp:nvSpPr>
      <dsp:spPr>
        <a:xfrm>
          <a:off x="2137503" y="2389531"/>
          <a:ext cx="1705513" cy="10233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Otras Cs. Sociales</a:t>
          </a:r>
          <a:endParaRPr lang="es-AR" sz="1800" kern="1200" dirty="0"/>
        </a:p>
      </dsp:txBody>
      <dsp:txXfrm>
        <a:off x="2137503" y="2389531"/>
        <a:ext cx="1705513" cy="1023308"/>
      </dsp:txXfrm>
    </dsp:sp>
    <dsp:sp modelId="{604944BF-E4A9-47B8-B0B3-8C1630E9A9CD}">
      <dsp:nvSpPr>
        <dsp:cNvPr id="0" name=""/>
        <dsp:cNvSpPr/>
      </dsp:nvSpPr>
      <dsp:spPr>
        <a:xfrm>
          <a:off x="216020" y="3585203"/>
          <a:ext cx="1705513" cy="10233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Rel. Institucionales y Humanas</a:t>
          </a:r>
          <a:endParaRPr lang="es-AR" sz="1800" kern="1200" dirty="0"/>
        </a:p>
      </dsp:txBody>
      <dsp:txXfrm>
        <a:off x="216020" y="3585203"/>
        <a:ext cx="1705513" cy="1023308"/>
      </dsp:txXfrm>
    </dsp:sp>
    <dsp:sp modelId="{492736F2-C997-4791-B2A2-456A4993017F}">
      <dsp:nvSpPr>
        <dsp:cNvPr id="0" name=""/>
        <dsp:cNvSpPr/>
      </dsp:nvSpPr>
      <dsp:spPr>
        <a:xfrm>
          <a:off x="2137503" y="3583391"/>
          <a:ext cx="1705513" cy="102330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Sociología, Antropología y Servicio Social</a:t>
          </a:r>
          <a:endParaRPr lang="es-AR" sz="1800" kern="1200" dirty="0"/>
        </a:p>
      </dsp:txBody>
      <dsp:txXfrm>
        <a:off x="2137503" y="3583391"/>
        <a:ext cx="1705513" cy="1023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A8396-677F-4E39-9EE9-A40748C279E6}">
      <dsp:nvSpPr>
        <dsp:cNvPr id="0" name=""/>
        <dsp:cNvSpPr/>
      </dsp:nvSpPr>
      <dsp:spPr>
        <a:xfrm>
          <a:off x="2748001" y="664647"/>
          <a:ext cx="2547937" cy="15287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AR" sz="4100" b="1" i="1" kern="1200" dirty="0" smtClean="0"/>
            <a:t>Ciencias Básicas</a:t>
          </a:r>
          <a:endParaRPr lang="es-AR" sz="4100" kern="1200" dirty="0"/>
        </a:p>
      </dsp:txBody>
      <dsp:txXfrm>
        <a:off x="2748001" y="664647"/>
        <a:ext cx="2547937" cy="1528762"/>
      </dsp:txXfrm>
    </dsp:sp>
    <dsp:sp modelId="{5F5066CF-819E-46C5-AC72-F8D350599F21}">
      <dsp:nvSpPr>
        <dsp:cNvPr id="0" name=""/>
        <dsp:cNvSpPr/>
      </dsp:nvSpPr>
      <dsp:spPr>
        <a:xfrm>
          <a:off x="0" y="664647"/>
          <a:ext cx="2547937" cy="15287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AR" sz="4100" b="1" i="1" kern="1200" dirty="0" smtClean="0"/>
            <a:t>Ciencias Aplicadas</a:t>
          </a:r>
          <a:endParaRPr lang="es-AR" sz="4100" kern="1200" dirty="0"/>
        </a:p>
      </dsp:txBody>
      <dsp:txXfrm>
        <a:off x="0" y="664647"/>
        <a:ext cx="2547937" cy="1528762"/>
      </dsp:txXfrm>
    </dsp:sp>
    <dsp:sp modelId="{9F75361C-2806-41B8-BFDC-6A958F59F629}">
      <dsp:nvSpPr>
        <dsp:cNvPr id="0" name=""/>
        <dsp:cNvSpPr/>
      </dsp:nvSpPr>
      <dsp:spPr>
        <a:xfrm>
          <a:off x="5605462" y="591740"/>
          <a:ext cx="2547937" cy="15287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AR" sz="4100" b="1" i="1" kern="1200" dirty="0" smtClean="0"/>
            <a:t>Ciencias de la Salud</a:t>
          </a:r>
          <a:endParaRPr lang="es-AR" sz="4100" kern="1200" dirty="0"/>
        </a:p>
      </dsp:txBody>
      <dsp:txXfrm>
        <a:off x="5605462" y="591740"/>
        <a:ext cx="2547937" cy="1528762"/>
      </dsp:txXfrm>
    </dsp:sp>
    <dsp:sp modelId="{CA25142F-8748-427E-A71D-EDCBA007003E}">
      <dsp:nvSpPr>
        <dsp:cNvPr id="0" name=""/>
        <dsp:cNvSpPr/>
      </dsp:nvSpPr>
      <dsp:spPr>
        <a:xfrm>
          <a:off x="1401365" y="2375296"/>
          <a:ext cx="2547937" cy="15287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AR" sz="4100" b="1" i="1" kern="1200" dirty="0" smtClean="0"/>
            <a:t>Ciencias Sociales</a:t>
          </a:r>
          <a:endParaRPr lang="es-AR" sz="4100" kern="1200" dirty="0"/>
        </a:p>
      </dsp:txBody>
      <dsp:txXfrm>
        <a:off x="1401365" y="2375296"/>
        <a:ext cx="2547937" cy="1528762"/>
      </dsp:txXfrm>
    </dsp:sp>
    <dsp:sp modelId="{5AB96A78-CF91-44A9-98ED-B34A372F13AA}">
      <dsp:nvSpPr>
        <dsp:cNvPr id="0" name=""/>
        <dsp:cNvSpPr/>
      </dsp:nvSpPr>
      <dsp:spPr>
        <a:xfrm>
          <a:off x="4204096" y="2375296"/>
          <a:ext cx="2547937" cy="15287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AR" sz="4100" b="1" i="1" kern="1200" dirty="0" smtClean="0"/>
            <a:t>Ciencias Humanas</a:t>
          </a:r>
          <a:endParaRPr lang="es-AR" sz="4100" kern="1200" dirty="0"/>
        </a:p>
      </dsp:txBody>
      <dsp:txXfrm>
        <a:off x="4204096" y="2375296"/>
        <a:ext cx="2547937" cy="1528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A8396-677F-4E39-9EE9-A40748C279E6}">
      <dsp:nvSpPr>
        <dsp:cNvPr id="0" name=""/>
        <dsp:cNvSpPr/>
      </dsp:nvSpPr>
      <dsp:spPr>
        <a:xfrm>
          <a:off x="4175254" y="100613"/>
          <a:ext cx="3455640" cy="20733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AR" sz="3200" b="1" i="1" kern="1200" dirty="0" smtClean="0"/>
            <a:t>Noroeste 2</a:t>
          </a:r>
          <a:r>
            <a:rPr lang="es-AR" sz="3200" kern="1200" dirty="0" smtClean="0"/>
            <a:t> </a:t>
          </a:r>
        </a:p>
        <a:p>
          <a:pPr lvl="0" algn="ctr" defTabSz="1422400">
            <a:lnSpc>
              <a:spcPct val="90000"/>
            </a:lnSpc>
            <a:spcBef>
              <a:spcPct val="0"/>
            </a:spcBef>
            <a:spcAft>
              <a:spcPct val="35000"/>
            </a:spcAft>
          </a:pPr>
          <a:r>
            <a:rPr lang="es-AR" sz="3200" kern="1200" dirty="0" smtClean="0"/>
            <a:t>UNTREF, UNSAM</a:t>
          </a:r>
          <a:endParaRPr lang="es-AR" sz="3200" kern="1200" dirty="0"/>
        </a:p>
      </dsp:txBody>
      <dsp:txXfrm>
        <a:off x="4175254" y="100613"/>
        <a:ext cx="3455640" cy="2073384"/>
      </dsp:txXfrm>
    </dsp:sp>
    <dsp:sp modelId="{5F5066CF-819E-46C5-AC72-F8D350599F21}">
      <dsp:nvSpPr>
        <dsp:cNvPr id="0" name=""/>
        <dsp:cNvSpPr/>
      </dsp:nvSpPr>
      <dsp:spPr>
        <a:xfrm>
          <a:off x="358811" y="100613"/>
          <a:ext cx="3455640" cy="20733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AR" sz="3200" b="1" i="1" kern="1200" dirty="0" smtClean="0"/>
            <a:t>Noroeste 1</a:t>
          </a:r>
          <a:r>
            <a:rPr lang="es-AR" sz="3200" kern="1200" dirty="0" smtClean="0"/>
            <a:t> </a:t>
          </a:r>
        </a:p>
        <a:p>
          <a:pPr lvl="0" algn="ctr" defTabSz="1422400">
            <a:lnSpc>
              <a:spcPct val="90000"/>
            </a:lnSpc>
            <a:spcBef>
              <a:spcPct val="0"/>
            </a:spcBef>
            <a:spcAft>
              <a:spcPct val="35000"/>
            </a:spcAft>
          </a:pPr>
          <a:r>
            <a:rPr lang="es-AR" sz="3200" kern="1200" dirty="0" smtClean="0"/>
            <a:t>UNGS, UNM, UNO, </a:t>
          </a:r>
        </a:p>
        <a:p>
          <a:pPr lvl="0" algn="ctr" defTabSz="1422400">
            <a:lnSpc>
              <a:spcPct val="90000"/>
            </a:lnSpc>
            <a:spcBef>
              <a:spcPct val="0"/>
            </a:spcBef>
            <a:spcAft>
              <a:spcPct val="35000"/>
            </a:spcAft>
          </a:pPr>
          <a:r>
            <a:rPr lang="es-AR" sz="3200" kern="1200" dirty="0" err="1" smtClean="0"/>
            <a:t>UNPaz</a:t>
          </a:r>
          <a:endParaRPr lang="es-AR" sz="3200" kern="1200" dirty="0"/>
        </a:p>
      </dsp:txBody>
      <dsp:txXfrm>
        <a:off x="358811" y="100613"/>
        <a:ext cx="3455640" cy="2073384"/>
      </dsp:txXfrm>
    </dsp:sp>
    <dsp:sp modelId="{9F75361C-2806-41B8-BFDC-6A958F59F629}">
      <dsp:nvSpPr>
        <dsp:cNvPr id="0" name=""/>
        <dsp:cNvSpPr/>
      </dsp:nvSpPr>
      <dsp:spPr>
        <a:xfrm>
          <a:off x="448277" y="2420682"/>
          <a:ext cx="3455640" cy="20733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AR" sz="3200" b="1" i="1" kern="1200" dirty="0" smtClean="0"/>
            <a:t>Oeste</a:t>
          </a:r>
        </a:p>
        <a:p>
          <a:pPr lvl="0" algn="ctr" defTabSz="1422400">
            <a:lnSpc>
              <a:spcPct val="90000"/>
            </a:lnSpc>
            <a:spcBef>
              <a:spcPct val="0"/>
            </a:spcBef>
            <a:spcAft>
              <a:spcPct val="35000"/>
            </a:spcAft>
          </a:pPr>
          <a:r>
            <a:rPr lang="es-AR" sz="3200" kern="1200" dirty="0" err="1" smtClean="0"/>
            <a:t>UNLaM</a:t>
          </a:r>
          <a:endParaRPr lang="es-AR" sz="3200" kern="1200" dirty="0"/>
        </a:p>
      </dsp:txBody>
      <dsp:txXfrm>
        <a:off x="448277" y="2420682"/>
        <a:ext cx="3455640" cy="2073384"/>
      </dsp:txXfrm>
    </dsp:sp>
    <dsp:sp modelId="{CA25142F-8748-427E-A71D-EDCBA007003E}">
      <dsp:nvSpPr>
        <dsp:cNvPr id="0" name=""/>
        <dsp:cNvSpPr/>
      </dsp:nvSpPr>
      <dsp:spPr>
        <a:xfrm>
          <a:off x="4249482" y="2420682"/>
          <a:ext cx="3455640" cy="20733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AR" sz="3200" b="1" i="1" kern="1200" dirty="0" smtClean="0"/>
            <a:t>Sur</a:t>
          </a:r>
        </a:p>
        <a:p>
          <a:pPr lvl="0" algn="ctr" defTabSz="1422400">
            <a:lnSpc>
              <a:spcPct val="90000"/>
            </a:lnSpc>
            <a:spcBef>
              <a:spcPct val="0"/>
            </a:spcBef>
            <a:spcAft>
              <a:spcPct val="35000"/>
            </a:spcAft>
          </a:pPr>
          <a:r>
            <a:rPr lang="es-AR" sz="3200" kern="1200" dirty="0" smtClean="0"/>
            <a:t> UNQ, </a:t>
          </a:r>
          <a:r>
            <a:rPr lang="es-AR" sz="3200" kern="1200" dirty="0" err="1" smtClean="0"/>
            <a:t>UNLa</a:t>
          </a:r>
          <a:r>
            <a:rPr lang="es-AR" sz="3200" kern="1200" dirty="0" smtClean="0"/>
            <a:t>, UNDAV, UNAJ, UNLZ</a:t>
          </a:r>
          <a:endParaRPr lang="es-AR" sz="3200" kern="1200" dirty="0"/>
        </a:p>
      </dsp:txBody>
      <dsp:txXfrm>
        <a:off x="4249482" y="2420682"/>
        <a:ext cx="3455640" cy="2073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D92AB-C893-4566-BC2E-37D8368A282C}">
      <dsp:nvSpPr>
        <dsp:cNvPr id="0" name=""/>
        <dsp:cNvSpPr/>
      </dsp:nvSpPr>
      <dsp:spPr>
        <a:xfrm>
          <a:off x="0" y="572688"/>
          <a:ext cx="1282642" cy="7695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Arquitectura y Diseño</a:t>
          </a:r>
          <a:endParaRPr lang="es-AR" sz="1800" kern="1200" dirty="0"/>
        </a:p>
      </dsp:txBody>
      <dsp:txXfrm>
        <a:off x="0" y="572688"/>
        <a:ext cx="1282642" cy="769585"/>
      </dsp:txXfrm>
    </dsp:sp>
    <dsp:sp modelId="{9300F307-8BDF-419E-B0EA-A36F7548D8FE}">
      <dsp:nvSpPr>
        <dsp:cNvPr id="0" name=""/>
        <dsp:cNvSpPr/>
      </dsp:nvSpPr>
      <dsp:spPr>
        <a:xfrm>
          <a:off x="1410906" y="572688"/>
          <a:ext cx="1282642" cy="76958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Astronomía</a:t>
          </a:r>
          <a:endParaRPr lang="es-AR" sz="1800" kern="1200" dirty="0"/>
        </a:p>
      </dsp:txBody>
      <dsp:txXfrm>
        <a:off x="1410906" y="572688"/>
        <a:ext cx="1282642" cy="769585"/>
      </dsp:txXfrm>
    </dsp:sp>
    <dsp:sp modelId="{0F1B8371-6F2A-42B1-BB85-61CF9C25EA6A}">
      <dsp:nvSpPr>
        <dsp:cNvPr id="0" name=""/>
        <dsp:cNvSpPr/>
      </dsp:nvSpPr>
      <dsp:spPr>
        <a:xfrm>
          <a:off x="2821813" y="572688"/>
          <a:ext cx="1282642" cy="76958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Bioquímica y Farmacia</a:t>
          </a:r>
          <a:endParaRPr lang="es-AR" sz="1800" kern="1200" dirty="0"/>
        </a:p>
      </dsp:txBody>
      <dsp:txXfrm>
        <a:off x="2821813" y="572688"/>
        <a:ext cx="1282642" cy="769585"/>
      </dsp:txXfrm>
    </dsp:sp>
    <dsp:sp modelId="{51BCF4A7-7C75-4B1C-B8E0-59DBC6B02BD2}">
      <dsp:nvSpPr>
        <dsp:cNvPr id="0" name=""/>
        <dsp:cNvSpPr/>
      </dsp:nvSpPr>
      <dsp:spPr>
        <a:xfrm>
          <a:off x="0" y="1470538"/>
          <a:ext cx="1282642" cy="76958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Ciencias </a:t>
          </a:r>
          <a:r>
            <a:rPr lang="es-MX" sz="1400" kern="1200" dirty="0" smtClean="0"/>
            <a:t>Agropecuarias</a:t>
          </a:r>
          <a:endParaRPr lang="es-AR" sz="1800" kern="1200" dirty="0"/>
        </a:p>
      </dsp:txBody>
      <dsp:txXfrm>
        <a:off x="0" y="1470538"/>
        <a:ext cx="1282642" cy="769585"/>
      </dsp:txXfrm>
    </dsp:sp>
    <dsp:sp modelId="{EB97BD58-016C-425A-98EC-5D6EC9C2B007}">
      <dsp:nvSpPr>
        <dsp:cNvPr id="0" name=""/>
        <dsp:cNvSpPr/>
      </dsp:nvSpPr>
      <dsp:spPr>
        <a:xfrm>
          <a:off x="1410906" y="1470538"/>
          <a:ext cx="1282642" cy="76958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Ciencias del Suelo</a:t>
          </a:r>
          <a:endParaRPr lang="es-AR" sz="1800" kern="1200" dirty="0"/>
        </a:p>
      </dsp:txBody>
      <dsp:txXfrm>
        <a:off x="1410906" y="1470538"/>
        <a:ext cx="1282642" cy="769585"/>
      </dsp:txXfrm>
    </dsp:sp>
    <dsp:sp modelId="{3DEF8A93-E42A-48F4-BE39-BCD2F770B4B8}">
      <dsp:nvSpPr>
        <dsp:cNvPr id="0" name=""/>
        <dsp:cNvSpPr/>
      </dsp:nvSpPr>
      <dsp:spPr>
        <a:xfrm>
          <a:off x="2821813" y="1470538"/>
          <a:ext cx="1282642" cy="7695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Estadística</a:t>
          </a:r>
          <a:endParaRPr lang="es-AR" sz="1800" kern="1200" dirty="0"/>
        </a:p>
      </dsp:txBody>
      <dsp:txXfrm>
        <a:off x="2821813" y="1470538"/>
        <a:ext cx="1282642" cy="769585"/>
      </dsp:txXfrm>
    </dsp:sp>
    <dsp:sp modelId="{604944BF-E4A9-47B8-B0B3-8C1630E9A9CD}">
      <dsp:nvSpPr>
        <dsp:cNvPr id="0" name=""/>
        <dsp:cNvSpPr/>
      </dsp:nvSpPr>
      <dsp:spPr>
        <a:xfrm>
          <a:off x="0" y="2368388"/>
          <a:ext cx="1282642" cy="76958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Industrias</a:t>
          </a:r>
          <a:endParaRPr lang="es-AR" sz="1800" kern="1200" dirty="0"/>
        </a:p>
      </dsp:txBody>
      <dsp:txXfrm>
        <a:off x="0" y="2368388"/>
        <a:ext cx="1282642" cy="769585"/>
      </dsp:txXfrm>
    </dsp:sp>
    <dsp:sp modelId="{492736F2-C997-4791-B2A2-456A4993017F}">
      <dsp:nvSpPr>
        <dsp:cNvPr id="0" name=""/>
        <dsp:cNvSpPr/>
      </dsp:nvSpPr>
      <dsp:spPr>
        <a:xfrm>
          <a:off x="1410906" y="2368388"/>
          <a:ext cx="1282642" cy="76958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Informática</a:t>
          </a:r>
          <a:endParaRPr lang="es-AR" sz="1800" kern="1200" dirty="0"/>
        </a:p>
      </dsp:txBody>
      <dsp:txXfrm>
        <a:off x="1410906" y="2368388"/>
        <a:ext cx="1282642" cy="769585"/>
      </dsp:txXfrm>
    </dsp:sp>
    <dsp:sp modelId="{722C1C20-A545-4352-9E43-BA0A30B07806}">
      <dsp:nvSpPr>
        <dsp:cNvPr id="0" name=""/>
        <dsp:cNvSpPr/>
      </dsp:nvSpPr>
      <dsp:spPr>
        <a:xfrm>
          <a:off x="2821813" y="2368388"/>
          <a:ext cx="1282642" cy="76958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Ingeniería</a:t>
          </a:r>
          <a:endParaRPr lang="es-AR" sz="1800" kern="1200" dirty="0"/>
        </a:p>
      </dsp:txBody>
      <dsp:txXfrm>
        <a:off x="2821813" y="2368388"/>
        <a:ext cx="1282642" cy="769585"/>
      </dsp:txXfrm>
    </dsp:sp>
    <dsp:sp modelId="{EF491DD8-B0B1-47A4-9DCC-CC38D5FEC4DD}">
      <dsp:nvSpPr>
        <dsp:cNvPr id="0" name=""/>
        <dsp:cNvSpPr/>
      </dsp:nvSpPr>
      <dsp:spPr>
        <a:xfrm>
          <a:off x="612032" y="3312370"/>
          <a:ext cx="1469485" cy="6773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Meteorología</a:t>
          </a:r>
          <a:endParaRPr lang="es-AR" sz="1800" kern="1200" dirty="0"/>
        </a:p>
      </dsp:txBody>
      <dsp:txXfrm>
        <a:off x="612032" y="3312370"/>
        <a:ext cx="1469485" cy="677319"/>
      </dsp:txXfrm>
    </dsp:sp>
    <dsp:sp modelId="{B4161623-DD47-4EFA-9E0A-7BD0482C13D6}">
      <dsp:nvSpPr>
        <dsp:cNvPr id="0" name=""/>
        <dsp:cNvSpPr/>
      </dsp:nvSpPr>
      <dsp:spPr>
        <a:xfrm>
          <a:off x="2209781" y="3266237"/>
          <a:ext cx="1282642" cy="7695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Otras Cs. Aplicadas</a:t>
          </a:r>
          <a:endParaRPr lang="es-AR" sz="1800" kern="1200" dirty="0"/>
        </a:p>
      </dsp:txBody>
      <dsp:txXfrm>
        <a:off x="2209781" y="3266237"/>
        <a:ext cx="1282642" cy="7695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D92AB-C893-4566-BC2E-37D8368A282C}">
      <dsp:nvSpPr>
        <dsp:cNvPr id="0" name=""/>
        <dsp:cNvSpPr/>
      </dsp:nvSpPr>
      <dsp:spPr>
        <a:xfrm>
          <a:off x="492" y="1020418"/>
          <a:ext cx="1919744" cy="115184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Biología</a:t>
          </a:r>
          <a:endParaRPr lang="es-AR" sz="1800" kern="1200" dirty="0"/>
        </a:p>
      </dsp:txBody>
      <dsp:txXfrm>
        <a:off x="492" y="1020418"/>
        <a:ext cx="1919744" cy="1151846"/>
      </dsp:txXfrm>
    </dsp:sp>
    <dsp:sp modelId="{9300F307-8BDF-419E-B0EA-A36F7548D8FE}">
      <dsp:nvSpPr>
        <dsp:cNvPr id="0" name=""/>
        <dsp:cNvSpPr/>
      </dsp:nvSpPr>
      <dsp:spPr>
        <a:xfrm>
          <a:off x="2112211" y="1020418"/>
          <a:ext cx="1919744" cy="115184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Física</a:t>
          </a:r>
          <a:endParaRPr lang="es-AR" sz="1800" kern="1200" dirty="0"/>
        </a:p>
      </dsp:txBody>
      <dsp:txXfrm>
        <a:off x="2112211" y="1020418"/>
        <a:ext cx="1919744" cy="1151846"/>
      </dsp:txXfrm>
    </dsp:sp>
    <dsp:sp modelId="{0F1B8371-6F2A-42B1-BB85-61CF9C25EA6A}">
      <dsp:nvSpPr>
        <dsp:cNvPr id="0" name=""/>
        <dsp:cNvSpPr/>
      </dsp:nvSpPr>
      <dsp:spPr>
        <a:xfrm>
          <a:off x="492" y="2364239"/>
          <a:ext cx="1919744" cy="115184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Matemática</a:t>
          </a:r>
          <a:endParaRPr lang="es-AR" sz="1800" kern="1200" dirty="0"/>
        </a:p>
      </dsp:txBody>
      <dsp:txXfrm>
        <a:off x="492" y="2364239"/>
        <a:ext cx="1919744" cy="1151846"/>
      </dsp:txXfrm>
    </dsp:sp>
    <dsp:sp modelId="{51BCF4A7-7C75-4B1C-B8E0-59DBC6B02BD2}">
      <dsp:nvSpPr>
        <dsp:cNvPr id="0" name=""/>
        <dsp:cNvSpPr/>
      </dsp:nvSpPr>
      <dsp:spPr>
        <a:xfrm>
          <a:off x="2112211" y="2364239"/>
          <a:ext cx="1919744" cy="115184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Química</a:t>
          </a:r>
          <a:endParaRPr lang="es-AR" sz="1800" kern="1200" dirty="0"/>
        </a:p>
      </dsp:txBody>
      <dsp:txXfrm>
        <a:off x="2112211" y="2364239"/>
        <a:ext cx="1919744" cy="11518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D92AB-C893-4566-BC2E-37D8368A282C}">
      <dsp:nvSpPr>
        <dsp:cNvPr id="0" name=""/>
        <dsp:cNvSpPr/>
      </dsp:nvSpPr>
      <dsp:spPr>
        <a:xfrm>
          <a:off x="501" y="350230"/>
          <a:ext cx="1954025" cy="117241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Medicina</a:t>
          </a:r>
          <a:endParaRPr lang="es-AR" sz="1800" kern="1200" dirty="0"/>
        </a:p>
      </dsp:txBody>
      <dsp:txXfrm>
        <a:off x="501" y="350230"/>
        <a:ext cx="1954025" cy="1172415"/>
      </dsp:txXfrm>
    </dsp:sp>
    <dsp:sp modelId="{9300F307-8BDF-419E-B0EA-A36F7548D8FE}">
      <dsp:nvSpPr>
        <dsp:cNvPr id="0" name=""/>
        <dsp:cNvSpPr/>
      </dsp:nvSpPr>
      <dsp:spPr>
        <a:xfrm>
          <a:off x="2149929" y="350230"/>
          <a:ext cx="1954025" cy="117241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Odontología</a:t>
          </a:r>
          <a:endParaRPr lang="es-AR" sz="1800" kern="1200" dirty="0"/>
        </a:p>
      </dsp:txBody>
      <dsp:txXfrm>
        <a:off x="2149929" y="350230"/>
        <a:ext cx="1954025" cy="1172415"/>
      </dsp:txXfrm>
    </dsp:sp>
    <dsp:sp modelId="{0F1B8371-6F2A-42B1-BB85-61CF9C25EA6A}">
      <dsp:nvSpPr>
        <dsp:cNvPr id="0" name=""/>
        <dsp:cNvSpPr/>
      </dsp:nvSpPr>
      <dsp:spPr>
        <a:xfrm>
          <a:off x="501" y="1718048"/>
          <a:ext cx="1954025" cy="117241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Paramédicas y Auxiliares</a:t>
          </a:r>
          <a:endParaRPr lang="es-AR" sz="1800" kern="1200" dirty="0"/>
        </a:p>
      </dsp:txBody>
      <dsp:txXfrm>
        <a:off x="501" y="1718048"/>
        <a:ext cx="1954025" cy="1172415"/>
      </dsp:txXfrm>
    </dsp:sp>
    <dsp:sp modelId="{51BCF4A7-7C75-4B1C-B8E0-59DBC6B02BD2}">
      <dsp:nvSpPr>
        <dsp:cNvPr id="0" name=""/>
        <dsp:cNvSpPr/>
      </dsp:nvSpPr>
      <dsp:spPr>
        <a:xfrm>
          <a:off x="2149929" y="1718048"/>
          <a:ext cx="1954025" cy="117241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Salud Pública</a:t>
          </a:r>
          <a:endParaRPr lang="es-AR" sz="1800" kern="1200" dirty="0"/>
        </a:p>
      </dsp:txBody>
      <dsp:txXfrm>
        <a:off x="2149929" y="1718048"/>
        <a:ext cx="1954025" cy="1172415"/>
      </dsp:txXfrm>
    </dsp:sp>
    <dsp:sp modelId="{EB97BD58-016C-425A-98EC-5D6EC9C2B007}">
      <dsp:nvSpPr>
        <dsp:cNvPr id="0" name=""/>
        <dsp:cNvSpPr/>
      </dsp:nvSpPr>
      <dsp:spPr>
        <a:xfrm>
          <a:off x="501" y="3085866"/>
          <a:ext cx="1954025" cy="117241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Sanidad</a:t>
          </a:r>
          <a:endParaRPr lang="es-AR" sz="1800" kern="1200" dirty="0"/>
        </a:p>
      </dsp:txBody>
      <dsp:txXfrm>
        <a:off x="501" y="3085866"/>
        <a:ext cx="1954025" cy="1172415"/>
      </dsp:txXfrm>
    </dsp:sp>
    <dsp:sp modelId="{3DEF8A93-E42A-48F4-BE39-BCD2F770B4B8}">
      <dsp:nvSpPr>
        <dsp:cNvPr id="0" name=""/>
        <dsp:cNvSpPr/>
      </dsp:nvSpPr>
      <dsp:spPr>
        <a:xfrm>
          <a:off x="2149929" y="3085866"/>
          <a:ext cx="1954025" cy="117241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Veterinaria</a:t>
          </a:r>
          <a:endParaRPr lang="es-AR" sz="1800" kern="1200" dirty="0"/>
        </a:p>
      </dsp:txBody>
      <dsp:txXfrm>
        <a:off x="2149929" y="3085866"/>
        <a:ext cx="1954025" cy="1172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0F307-8BDF-419E-B0EA-A36F7548D8FE}">
      <dsp:nvSpPr>
        <dsp:cNvPr id="0" name=""/>
        <dsp:cNvSpPr/>
      </dsp:nvSpPr>
      <dsp:spPr>
        <a:xfrm>
          <a:off x="492" y="270004"/>
          <a:ext cx="1919744" cy="115184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Odontología</a:t>
          </a:r>
          <a:endParaRPr lang="es-AR" sz="1800" kern="1200" dirty="0"/>
        </a:p>
      </dsp:txBody>
      <dsp:txXfrm>
        <a:off x="492" y="270004"/>
        <a:ext cx="1919744" cy="1151846"/>
      </dsp:txXfrm>
    </dsp:sp>
    <dsp:sp modelId="{51BCF4A7-7C75-4B1C-B8E0-59DBC6B02BD2}">
      <dsp:nvSpPr>
        <dsp:cNvPr id="0" name=""/>
        <dsp:cNvSpPr/>
      </dsp:nvSpPr>
      <dsp:spPr>
        <a:xfrm>
          <a:off x="2112211" y="270004"/>
          <a:ext cx="1919744" cy="115184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Salud Pública</a:t>
          </a:r>
          <a:endParaRPr lang="es-AR" sz="1800" kern="1200" dirty="0"/>
        </a:p>
      </dsp:txBody>
      <dsp:txXfrm>
        <a:off x="2112211" y="270004"/>
        <a:ext cx="1919744" cy="1151846"/>
      </dsp:txXfrm>
    </dsp:sp>
    <dsp:sp modelId="{EB97BD58-016C-425A-98EC-5D6EC9C2B007}">
      <dsp:nvSpPr>
        <dsp:cNvPr id="0" name=""/>
        <dsp:cNvSpPr/>
      </dsp:nvSpPr>
      <dsp:spPr>
        <a:xfrm>
          <a:off x="492" y="1613825"/>
          <a:ext cx="1919744" cy="115184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Sanidad</a:t>
          </a:r>
          <a:endParaRPr lang="es-AR" sz="1800" kern="1200" dirty="0"/>
        </a:p>
      </dsp:txBody>
      <dsp:txXfrm>
        <a:off x="492" y="1613825"/>
        <a:ext cx="1919744" cy="1151846"/>
      </dsp:txXfrm>
    </dsp:sp>
    <dsp:sp modelId="{3DEF8A93-E42A-48F4-BE39-BCD2F770B4B8}">
      <dsp:nvSpPr>
        <dsp:cNvPr id="0" name=""/>
        <dsp:cNvSpPr/>
      </dsp:nvSpPr>
      <dsp:spPr>
        <a:xfrm>
          <a:off x="2112211" y="1613825"/>
          <a:ext cx="1919744" cy="115184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Veterinaria</a:t>
          </a:r>
          <a:endParaRPr lang="es-AR" sz="1800" kern="1200" dirty="0"/>
        </a:p>
      </dsp:txBody>
      <dsp:txXfrm>
        <a:off x="2112211" y="1613825"/>
        <a:ext cx="1919744" cy="1151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D92AB-C893-4566-BC2E-37D8368A282C}">
      <dsp:nvSpPr>
        <dsp:cNvPr id="0" name=""/>
        <dsp:cNvSpPr/>
      </dsp:nvSpPr>
      <dsp:spPr>
        <a:xfrm>
          <a:off x="261438" y="1812"/>
          <a:ext cx="1705513" cy="10233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Arqueología</a:t>
          </a:r>
          <a:endParaRPr lang="es-AR" sz="1800" kern="1200" dirty="0"/>
        </a:p>
      </dsp:txBody>
      <dsp:txXfrm>
        <a:off x="261438" y="1812"/>
        <a:ext cx="1705513" cy="1023308"/>
      </dsp:txXfrm>
    </dsp:sp>
    <dsp:sp modelId="{9300F307-8BDF-419E-B0EA-A36F7548D8FE}">
      <dsp:nvSpPr>
        <dsp:cNvPr id="0" name=""/>
        <dsp:cNvSpPr/>
      </dsp:nvSpPr>
      <dsp:spPr>
        <a:xfrm>
          <a:off x="2137503" y="1812"/>
          <a:ext cx="1705513" cy="10233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Artes</a:t>
          </a:r>
          <a:endParaRPr lang="es-AR" sz="1800" kern="1200" dirty="0"/>
        </a:p>
      </dsp:txBody>
      <dsp:txXfrm>
        <a:off x="2137503" y="1812"/>
        <a:ext cx="1705513" cy="1023308"/>
      </dsp:txXfrm>
    </dsp:sp>
    <dsp:sp modelId="{0F1B8371-6F2A-42B1-BB85-61CF9C25EA6A}">
      <dsp:nvSpPr>
        <dsp:cNvPr id="0" name=""/>
        <dsp:cNvSpPr/>
      </dsp:nvSpPr>
      <dsp:spPr>
        <a:xfrm>
          <a:off x="261438" y="1195672"/>
          <a:ext cx="1705513" cy="102330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Educación</a:t>
          </a:r>
          <a:endParaRPr lang="es-AR" sz="1800" kern="1200" dirty="0"/>
        </a:p>
      </dsp:txBody>
      <dsp:txXfrm>
        <a:off x="261438" y="1195672"/>
        <a:ext cx="1705513" cy="1023308"/>
      </dsp:txXfrm>
    </dsp:sp>
    <dsp:sp modelId="{51BCF4A7-7C75-4B1C-B8E0-59DBC6B02BD2}">
      <dsp:nvSpPr>
        <dsp:cNvPr id="0" name=""/>
        <dsp:cNvSpPr/>
      </dsp:nvSpPr>
      <dsp:spPr>
        <a:xfrm>
          <a:off x="2137503" y="1195672"/>
          <a:ext cx="1705513" cy="102330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Filosofía</a:t>
          </a:r>
          <a:endParaRPr lang="es-AR" sz="1800" kern="1200" dirty="0"/>
        </a:p>
      </dsp:txBody>
      <dsp:txXfrm>
        <a:off x="2137503" y="1195672"/>
        <a:ext cx="1705513" cy="1023308"/>
      </dsp:txXfrm>
    </dsp:sp>
    <dsp:sp modelId="{EB97BD58-016C-425A-98EC-5D6EC9C2B007}">
      <dsp:nvSpPr>
        <dsp:cNvPr id="0" name=""/>
        <dsp:cNvSpPr/>
      </dsp:nvSpPr>
      <dsp:spPr>
        <a:xfrm>
          <a:off x="261438" y="2389531"/>
          <a:ext cx="1705513" cy="102330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Historia</a:t>
          </a:r>
          <a:endParaRPr lang="es-AR" sz="1800" kern="1200" dirty="0"/>
        </a:p>
      </dsp:txBody>
      <dsp:txXfrm>
        <a:off x="261438" y="2389531"/>
        <a:ext cx="1705513" cy="1023308"/>
      </dsp:txXfrm>
    </dsp:sp>
    <dsp:sp modelId="{3DEF8A93-E42A-48F4-BE39-BCD2F770B4B8}">
      <dsp:nvSpPr>
        <dsp:cNvPr id="0" name=""/>
        <dsp:cNvSpPr/>
      </dsp:nvSpPr>
      <dsp:spPr>
        <a:xfrm>
          <a:off x="2137503" y="2389531"/>
          <a:ext cx="1705513" cy="10233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Letras e Idiomas</a:t>
          </a:r>
          <a:endParaRPr lang="es-AR" sz="1800" kern="1200" dirty="0"/>
        </a:p>
      </dsp:txBody>
      <dsp:txXfrm>
        <a:off x="2137503" y="2389531"/>
        <a:ext cx="1705513" cy="1023308"/>
      </dsp:txXfrm>
    </dsp:sp>
    <dsp:sp modelId="{604944BF-E4A9-47B8-B0B3-8C1630E9A9CD}">
      <dsp:nvSpPr>
        <dsp:cNvPr id="0" name=""/>
        <dsp:cNvSpPr/>
      </dsp:nvSpPr>
      <dsp:spPr>
        <a:xfrm>
          <a:off x="261438" y="3583391"/>
          <a:ext cx="1705513" cy="10233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Psicología</a:t>
          </a:r>
          <a:endParaRPr lang="es-AR" sz="1800" kern="1200" dirty="0"/>
        </a:p>
      </dsp:txBody>
      <dsp:txXfrm>
        <a:off x="261438" y="3583391"/>
        <a:ext cx="1705513" cy="1023308"/>
      </dsp:txXfrm>
    </dsp:sp>
    <dsp:sp modelId="{492736F2-C997-4791-B2A2-456A4993017F}">
      <dsp:nvSpPr>
        <dsp:cNvPr id="0" name=""/>
        <dsp:cNvSpPr/>
      </dsp:nvSpPr>
      <dsp:spPr>
        <a:xfrm>
          <a:off x="2137503" y="3583391"/>
          <a:ext cx="1705513" cy="102330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Teología</a:t>
          </a:r>
          <a:endParaRPr lang="es-AR" sz="1800" kern="1200" dirty="0"/>
        </a:p>
      </dsp:txBody>
      <dsp:txXfrm>
        <a:off x="2137503" y="3583391"/>
        <a:ext cx="1705513" cy="10233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0F307-8BDF-419E-B0EA-A36F7548D8FE}">
      <dsp:nvSpPr>
        <dsp:cNvPr id="0" name=""/>
        <dsp:cNvSpPr/>
      </dsp:nvSpPr>
      <dsp:spPr>
        <a:xfrm>
          <a:off x="2304254" y="1296141"/>
          <a:ext cx="2159712" cy="129582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Arqueología</a:t>
          </a:r>
          <a:endParaRPr lang="es-AR" sz="1800" kern="1200" dirty="0"/>
        </a:p>
      </dsp:txBody>
      <dsp:txXfrm>
        <a:off x="2304254" y="1296141"/>
        <a:ext cx="2159712" cy="1295827"/>
      </dsp:txXfrm>
    </dsp:sp>
    <dsp:sp modelId="{51BCF4A7-7C75-4B1C-B8E0-59DBC6B02BD2}">
      <dsp:nvSpPr>
        <dsp:cNvPr id="0" name=""/>
        <dsp:cNvSpPr/>
      </dsp:nvSpPr>
      <dsp:spPr>
        <a:xfrm>
          <a:off x="0" y="2664301"/>
          <a:ext cx="2159712" cy="129582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Psicología</a:t>
          </a:r>
          <a:endParaRPr lang="es-AR" sz="1800" kern="1200" dirty="0"/>
        </a:p>
      </dsp:txBody>
      <dsp:txXfrm>
        <a:off x="0" y="2664301"/>
        <a:ext cx="2159712" cy="1295827"/>
      </dsp:txXfrm>
    </dsp:sp>
    <dsp:sp modelId="{EB97BD58-016C-425A-98EC-5D6EC9C2B007}">
      <dsp:nvSpPr>
        <dsp:cNvPr id="0" name=""/>
        <dsp:cNvSpPr/>
      </dsp:nvSpPr>
      <dsp:spPr>
        <a:xfrm>
          <a:off x="2304254" y="2736306"/>
          <a:ext cx="2159712" cy="129582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Teología</a:t>
          </a:r>
          <a:endParaRPr lang="es-AR" sz="1800" kern="1200" dirty="0"/>
        </a:p>
      </dsp:txBody>
      <dsp:txXfrm>
        <a:off x="2304254" y="2736306"/>
        <a:ext cx="2159712" cy="12958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0.86724</cdr:x>
      <cdr:y>0.08008</cdr:y>
    </cdr:from>
    <cdr:to>
      <cdr:x>0.99115</cdr:x>
      <cdr:y>0.19878</cdr:y>
    </cdr:to>
    <cdr:sp macro="" textlink="">
      <cdr:nvSpPr>
        <cdr:cNvPr id="2" name="1 CuadroTexto"/>
        <cdr:cNvSpPr txBox="1"/>
      </cdr:nvSpPr>
      <cdr:spPr>
        <a:xfrm xmlns:a="http://schemas.openxmlformats.org/drawingml/2006/main">
          <a:off x="7055569" y="388640"/>
          <a:ext cx="1008112"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dr:relSizeAnchor xmlns:cdr="http://schemas.openxmlformats.org/drawingml/2006/chartDrawing">
    <cdr:from>
      <cdr:x>0.76988</cdr:x>
      <cdr:y>0.13943</cdr:y>
    </cdr:from>
    <cdr:to>
      <cdr:x>0.9823</cdr:x>
      <cdr:y>0.74776</cdr:y>
    </cdr:to>
    <cdr:sp macro="" textlink="">
      <cdr:nvSpPr>
        <cdr:cNvPr id="3" name="2 CuadroTexto"/>
        <cdr:cNvSpPr txBox="1"/>
      </cdr:nvSpPr>
      <cdr:spPr>
        <a:xfrm xmlns:a="http://schemas.openxmlformats.org/drawingml/2006/main">
          <a:off x="6263481" y="676672"/>
          <a:ext cx="1728192" cy="2952327"/>
        </a:xfrm>
        <a:prstGeom xmlns:a="http://schemas.openxmlformats.org/drawingml/2006/main" prst="rect">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r>
            <a:rPr lang="es-ES" sz="2000" dirty="0" smtClean="0">
              <a:solidFill>
                <a:schemeClr val="tx1"/>
              </a:solidFill>
            </a:rPr>
            <a:t>La mitad de las carreras y estudiantes son de Economía y Administración.</a:t>
          </a:r>
        </a:p>
        <a:p xmlns:a="http://schemas.openxmlformats.org/drawingml/2006/main">
          <a:endParaRPr lang="es-ES" sz="2000" dirty="0">
            <a:solidFill>
              <a:schemeClr val="tx1"/>
            </a:solidFill>
          </a:endParaRPr>
        </a:p>
        <a:p xmlns:a="http://schemas.openxmlformats.org/drawingml/2006/main">
          <a:r>
            <a:rPr lang="es-ES" sz="2000" dirty="0" smtClean="0">
              <a:solidFill>
                <a:schemeClr val="tx1"/>
              </a:solidFill>
            </a:rPr>
            <a:t>Derecho es la 2ª en cantidad de estudiantes.</a:t>
          </a:r>
          <a:endParaRPr lang="es-AR" sz="20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99441E4A-F70A-4E9C-BA90-C9BBD136D7E0}" type="datetimeFigureOut">
              <a:rPr lang="es-AR" smtClean="0"/>
              <a:pPr/>
              <a:t>05/05/2015</a:t>
            </a:fld>
            <a:endParaRPr lang="es-AR"/>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9096E544-19CE-48CB-963D-18DE7AFC5DAB}" type="slidenum">
              <a:rPr lang="es-AR" smtClean="0"/>
              <a:pPr/>
              <a:t>‹Nº›</a:t>
            </a:fld>
            <a:endParaRPr lang="es-AR"/>
          </a:p>
        </p:txBody>
      </p:sp>
    </p:spTree>
    <p:extLst>
      <p:ext uri="{BB962C8B-B14F-4D97-AF65-F5344CB8AC3E}">
        <p14:creationId xmlns:p14="http://schemas.microsoft.com/office/powerpoint/2010/main" xmlns="" val="26636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096E544-19CE-48CB-963D-18DE7AFC5DAB}" type="slidenum">
              <a:rPr lang="es-AR" smtClean="0"/>
              <a:pPr/>
              <a:t>12</a:t>
            </a:fld>
            <a:endParaRPr lang="es-AR"/>
          </a:p>
        </p:txBody>
      </p:sp>
    </p:spTree>
    <p:extLst>
      <p:ext uri="{BB962C8B-B14F-4D97-AF65-F5344CB8AC3E}">
        <p14:creationId xmlns:p14="http://schemas.microsoft.com/office/powerpoint/2010/main" xmlns="" val="92864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b="0" i="0" kern="1200" dirty="0" smtClean="0">
                <a:solidFill>
                  <a:schemeClr val="tx1"/>
                </a:solidFill>
                <a:latin typeface="+mn-lt"/>
                <a:ea typeface="+mn-ea"/>
                <a:cs typeface="+mn-cs"/>
              </a:rPr>
              <a:t>Qué peso tienen las carreras y la matrícula de x rama en la oferta de la Región?</a:t>
            </a:r>
            <a:r>
              <a:rPr lang="es-AR" dirty="0" smtClean="0"/>
              <a:t/>
            </a:r>
            <a:br>
              <a:rPr lang="es-AR" dirty="0" smtClean="0"/>
            </a:br>
            <a:r>
              <a:rPr lang="es-AR" sz="1200" b="0" i="0" kern="1200" dirty="0" smtClean="0">
                <a:solidFill>
                  <a:schemeClr val="tx1"/>
                </a:solidFill>
                <a:latin typeface="+mn-lt"/>
                <a:ea typeface="+mn-ea"/>
                <a:cs typeface="+mn-cs"/>
              </a:rPr>
              <a:t>Cuántas son (carreras, estudiantes y egresados)</a:t>
            </a:r>
            <a:r>
              <a:rPr lang="es-AR" dirty="0" smtClean="0"/>
              <a:t/>
            </a:r>
            <a:br>
              <a:rPr lang="es-AR" dirty="0" smtClean="0"/>
            </a:br>
            <a:r>
              <a:rPr lang="es-AR" sz="1200" b="0" i="0" kern="1200" dirty="0" smtClean="0">
                <a:solidFill>
                  <a:schemeClr val="tx1"/>
                </a:solidFill>
                <a:latin typeface="+mn-lt"/>
                <a:ea typeface="+mn-ea"/>
                <a:cs typeface="+mn-cs"/>
              </a:rPr>
              <a:t>Qué disciplinas están presentes y cuáles ausentes. Ranking por disciplina.</a:t>
            </a:r>
            <a:r>
              <a:rPr lang="es-AR" dirty="0" smtClean="0"/>
              <a:t/>
            </a:r>
            <a:br>
              <a:rPr lang="es-AR" dirty="0" smtClean="0"/>
            </a:br>
            <a:r>
              <a:rPr lang="es-AR" sz="1200" b="0" i="0" kern="1200" dirty="0" smtClean="0">
                <a:solidFill>
                  <a:schemeClr val="tx1"/>
                </a:solidFill>
                <a:latin typeface="+mn-lt"/>
                <a:ea typeface="+mn-ea"/>
                <a:cs typeface="+mn-cs"/>
              </a:rPr>
              <a:t>Concentración de alumnos. Ranking de alumnos. Por disciplina.</a:t>
            </a:r>
            <a:r>
              <a:rPr lang="es-AR" dirty="0" smtClean="0"/>
              <a:t/>
            </a:r>
            <a:br>
              <a:rPr lang="es-AR" dirty="0" smtClean="0"/>
            </a:br>
            <a:r>
              <a:rPr lang="es-AR" sz="1200" b="0" i="0" kern="1200" dirty="0" smtClean="0">
                <a:solidFill>
                  <a:schemeClr val="tx1"/>
                </a:solidFill>
                <a:latin typeface="+mn-lt"/>
                <a:ea typeface="+mn-ea"/>
                <a:cs typeface="+mn-cs"/>
              </a:rPr>
              <a:t>Qué produjimos en el año 2012(egresados). Por disciplina.</a:t>
            </a:r>
            <a:r>
              <a:rPr lang="es-AR" dirty="0" smtClean="0"/>
              <a:t/>
            </a:r>
            <a:br>
              <a:rPr lang="es-AR" dirty="0" smtClean="0"/>
            </a:br>
            <a:r>
              <a:rPr lang="es-AR" sz="1200" b="0" i="0" kern="1200" dirty="0" smtClean="0">
                <a:solidFill>
                  <a:schemeClr val="tx1"/>
                </a:solidFill>
                <a:latin typeface="+mn-lt"/>
                <a:ea typeface="+mn-ea"/>
                <a:cs typeface="+mn-cs"/>
              </a:rPr>
              <a:t>Esta distribución es homogénea o heterogénea en toda la Región. Esto se da en forma similar en todas las zonas. Particularidades en zona.</a:t>
            </a:r>
            <a:r>
              <a:rPr lang="es-AR" dirty="0" smtClean="0"/>
              <a:t/>
            </a:r>
            <a:br>
              <a:rPr lang="es-AR" dirty="0" smtClean="0"/>
            </a:br>
            <a:r>
              <a:rPr lang="es-AR" sz="1200" b="0" i="0" kern="1200" dirty="0" smtClean="0">
                <a:solidFill>
                  <a:schemeClr val="tx1"/>
                </a:solidFill>
                <a:latin typeface="+mn-lt"/>
                <a:ea typeface="+mn-ea"/>
                <a:cs typeface="+mn-cs"/>
              </a:rPr>
              <a:t>Tradicionalidad e innovación.</a:t>
            </a:r>
            <a:r>
              <a:rPr lang="es-AR" dirty="0" smtClean="0"/>
              <a:t/>
            </a:r>
            <a:br>
              <a:rPr lang="es-AR" dirty="0" smtClean="0"/>
            </a:br>
            <a:r>
              <a:rPr lang="es-AR" sz="1200" b="0" i="0" kern="1200" dirty="0" smtClean="0">
                <a:solidFill>
                  <a:schemeClr val="tx1"/>
                </a:solidFill>
                <a:latin typeface="+mn-lt"/>
                <a:ea typeface="+mn-ea"/>
                <a:cs typeface="+mn-cs"/>
              </a:rPr>
              <a:t>Presencia de modalidad distancia.</a:t>
            </a:r>
            <a:endParaRPr lang="es-AR" dirty="0"/>
          </a:p>
        </p:txBody>
      </p:sp>
      <p:sp>
        <p:nvSpPr>
          <p:cNvPr id="4" name="3 Marcador de número de diapositiva"/>
          <p:cNvSpPr>
            <a:spLocks noGrp="1"/>
          </p:cNvSpPr>
          <p:nvPr>
            <p:ph type="sldNum" sz="quarter" idx="10"/>
          </p:nvPr>
        </p:nvSpPr>
        <p:spPr/>
        <p:txBody>
          <a:bodyPr/>
          <a:lstStyle/>
          <a:p>
            <a:fld id="{9096E544-19CE-48CB-963D-18DE7AFC5DAB}" type="slidenum">
              <a:rPr lang="es-AR" smtClean="0"/>
              <a:pPr/>
              <a:t>26</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7B9B0A9-BC93-4A35-8629-BF0FCF3F3838}" type="datetimeFigureOut">
              <a:rPr lang="es-AR" smtClean="0"/>
              <a:pPr/>
              <a:t>05/05/2015</a:t>
            </a:fld>
            <a:endParaRPr lang="es-AR"/>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A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9D2CA378-F1D8-4681-A309-E3F48B54917A}"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7B9B0A9-BC93-4A35-8629-BF0FCF3F3838}" type="datetimeFigureOut">
              <a:rPr lang="es-AR" smtClean="0"/>
              <a:pPr/>
              <a:t>05/05/2015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D2CA378-F1D8-4681-A309-E3F48B54917A}"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77B9B0A9-BC93-4A35-8629-BF0FCF3F3838}" type="datetimeFigureOut">
              <a:rPr lang="es-AR" smtClean="0"/>
              <a:pPr/>
              <a:t>05/05/2015</a:t>
            </a:fld>
            <a:endParaRPr lang="es-AR"/>
          </a:p>
        </p:txBody>
      </p:sp>
      <p:sp>
        <p:nvSpPr>
          <p:cNvPr id="5" name="4 Marcador de pie de página"/>
          <p:cNvSpPr>
            <a:spLocks noGrp="1"/>
          </p:cNvSpPr>
          <p:nvPr>
            <p:ph type="ftr" sz="quarter" idx="11"/>
          </p:nvPr>
        </p:nvSpPr>
        <p:spPr>
          <a:xfrm>
            <a:off x="457201" y="6248207"/>
            <a:ext cx="5573483" cy="365125"/>
          </a:xfrm>
        </p:spPr>
        <p:txBody>
          <a:bodyPr/>
          <a:lstStyle/>
          <a:p>
            <a:endParaRPr lang="es-A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9D2CA378-F1D8-4681-A309-E3F48B54917A}"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7B9B0A9-BC93-4A35-8629-BF0FCF3F3838}" type="datetimeFigureOut">
              <a:rPr lang="es-AR" smtClean="0"/>
              <a:pPr/>
              <a:t>05/05/2015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9D2CA378-F1D8-4681-A309-E3F48B54917A}" type="slidenum">
              <a:rPr lang="es-AR" smtClean="0"/>
              <a:pPr/>
              <a:t>‹Nº›</a:t>
            </a:fld>
            <a:endParaRPr lang="es-AR"/>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7B9B0A9-BC93-4A35-8629-BF0FCF3F3838}" type="datetimeFigureOut">
              <a:rPr lang="es-AR" smtClean="0"/>
              <a:pPr/>
              <a:t>05/05/2015</a:t>
            </a:fld>
            <a:endParaRPr lang="es-A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D2CA378-F1D8-4681-A309-E3F48B54917A}" type="slidenum">
              <a:rPr lang="es-AR" smtClean="0"/>
              <a:pPr/>
              <a:t>‹Nº›</a:t>
            </a:fld>
            <a:endParaRPr lang="es-AR"/>
          </a:p>
        </p:txBody>
      </p:sp>
      <p:sp>
        <p:nvSpPr>
          <p:cNvPr id="14" name="13 Marcador de pie de página"/>
          <p:cNvSpPr>
            <a:spLocks noGrp="1"/>
          </p:cNvSpPr>
          <p:nvPr>
            <p:ph type="ftr" sz="quarter" idx="12"/>
          </p:nvPr>
        </p:nvSpPr>
        <p:spPr/>
        <p:txBody>
          <a:bodyPr/>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77B9B0A9-BC93-4A35-8629-BF0FCF3F3838}" type="datetimeFigureOut">
              <a:rPr lang="es-AR" smtClean="0"/>
              <a:pPr/>
              <a:t>05/05/2015</a:t>
            </a:fld>
            <a:endParaRPr lang="es-AR"/>
          </a:p>
        </p:txBody>
      </p:sp>
      <p:sp>
        <p:nvSpPr>
          <p:cNvPr id="10" name="9 Marcador de número de diapositiva"/>
          <p:cNvSpPr>
            <a:spLocks noGrp="1"/>
          </p:cNvSpPr>
          <p:nvPr>
            <p:ph type="sldNum" sz="quarter" idx="16"/>
          </p:nvPr>
        </p:nvSpPr>
        <p:spPr/>
        <p:txBody>
          <a:bodyPr rtlCol="0"/>
          <a:lstStyle/>
          <a:p>
            <a:fld id="{9D2CA378-F1D8-4681-A309-E3F48B54917A}" type="slidenum">
              <a:rPr lang="es-AR" smtClean="0"/>
              <a:pPr/>
              <a:t>‹Nº›</a:t>
            </a:fld>
            <a:endParaRPr lang="es-AR"/>
          </a:p>
        </p:txBody>
      </p:sp>
      <p:sp>
        <p:nvSpPr>
          <p:cNvPr id="12" name="11 Marcador de pie de página"/>
          <p:cNvSpPr>
            <a:spLocks noGrp="1"/>
          </p:cNvSpPr>
          <p:nvPr>
            <p:ph type="ftr" sz="quarter" idx="17"/>
          </p:nvPr>
        </p:nvSpPr>
        <p:spPr/>
        <p:txBody>
          <a:bodyPr rtlCol="0"/>
          <a:lstStyle/>
          <a:p>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77B9B0A9-BC93-4A35-8629-BF0FCF3F3838}" type="datetimeFigureOut">
              <a:rPr lang="es-AR" smtClean="0"/>
              <a:pPr/>
              <a:t>05/05/2015</a:t>
            </a:fld>
            <a:endParaRPr lang="es-AR"/>
          </a:p>
        </p:txBody>
      </p:sp>
      <p:sp>
        <p:nvSpPr>
          <p:cNvPr id="12" name="11 Marcador de número de diapositiva"/>
          <p:cNvSpPr>
            <a:spLocks noGrp="1"/>
          </p:cNvSpPr>
          <p:nvPr>
            <p:ph type="sldNum" sz="quarter" idx="16"/>
          </p:nvPr>
        </p:nvSpPr>
        <p:spPr/>
        <p:txBody>
          <a:bodyPr rtlCol="0"/>
          <a:lstStyle/>
          <a:p>
            <a:fld id="{9D2CA378-F1D8-4681-A309-E3F48B54917A}" type="slidenum">
              <a:rPr lang="es-AR" smtClean="0"/>
              <a:pPr/>
              <a:t>‹Nº›</a:t>
            </a:fld>
            <a:endParaRPr lang="es-AR"/>
          </a:p>
        </p:txBody>
      </p:sp>
      <p:sp>
        <p:nvSpPr>
          <p:cNvPr id="14" name="13 Marcador de pie de página"/>
          <p:cNvSpPr>
            <a:spLocks noGrp="1"/>
          </p:cNvSpPr>
          <p:nvPr>
            <p:ph type="ftr" sz="quarter" idx="17"/>
          </p:nvPr>
        </p:nvSpPr>
        <p:spPr/>
        <p:txBody>
          <a:bodyPr rtlCol="0"/>
          <a:lstStyle/>
          <a:p>
            <a:endParaRPr lang="es-A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7B9B0A9-BC93-4A35-8629-BF0FCF3F3838}" type="datetimeFigureOut">
              <a:rPr lang="es-AR" smtClean="0"/>
              <a:pPr/>
              <a:t>05/05/2015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9D2CA378-F1D8-4681-A309-E3F48B54917A}"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B9B0A9-BC93-4A35-8629-BF0FCF3F3838}" type="datetimeFigureOut">
              <a:rPr lang="es-AR" smtClean="0"/>
              <a:pPr/>
              <a:t>05/05/2015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9D2CA378-F1D8-4681-A309-E3F48B54917A}"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7B9B0A9-BC93-4A35-8629-BF0FCF3F3838}" type="datetimeFigureOut">
              <a:rPr lang="es-AR" smtClean="0"/>
              <a:pPr/>
              <a:t>05/05/2015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9D2CA378-F1D8-4681-A309-E3F48B54917A}" type="slidenum">
              <a:rPr lang="es-AR" smtClean="0"/>
              <a:pPr/>
              <a:t>‹Nº›</a:t>
            </a:fld>
            <a:endParaRPr lang="es-AR"/>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77B9B0A9-BC93-4A35-8629-BF0FCF3F3838}" type="datetimeFigureOut">
              <a:rPr lang="es-AR" smtClean="0"/>
              <a:pPr/>
              <a:t>05/05/2015</a:t>
            </a:fld>
            <a:endParaRPr lang="es-A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9D2CA378-F1D8-4681-A309-E3F48B54917A}" type="slidenum">
              <a:rPr lang="es-AR" smtClean="0"/>
              <a:pPr/>
              <a:t>‹Nº›</a:t>
            </a:fld>
            <a:endParaRPr lang="es-AR"/>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A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7B9B0A9-BC93-4A35-8629-BF0FCF3F3838}" type="datetimeFigureOut">
              <a:rPr lang="es-AR" smtClean="0"/>
              <a:pPr/>
              <a:t>05/05/2015</a:t>
            </a:fld>
            <a:endParaRPr lang="es-A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A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D2CA378-F1D8-4681-A309-E3F48B54917A}"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2347697" y="5973688"/>
            <a:ext cx="6705600" cy="714549"/>
          </a:xfrm>
        </p:spPr>
        <p:txBody>
          <a:bodyPr>
            <a:normAutofit fontScale="55000" lnSpcReduction="20000"/>
          </a:bodyPr>
          <a:lstStyle/>
          <a:p>
            <a:endParaRPr lang="es-ES" sz="3800" i="1" dirty="0" smtClean="0">
              <a:effectLst>
                <a:outerShdw blurRad="38100" dist="38100" dir="2700000" algn="tl">
                  <a:srgbClr val="000000"/>
                </a:outerShdw>
              </a:effectLst>
            </a:endParaRPr>
          </a:p>
          <a:p>
            <a:pPr algn="r"/>
            <a:r>
              <a:rPr lang="es-ES" sz="3800" i="1" dirty="0">
                <a:solidFill>
                  <a:schemeClr val="bg2"/>
                </a:solidFill>
                <a:effectLst>
                  <a:outerShdw blurRad="38100" dist="38100" dir="2700000" algn="tl">
                    <a:srgbClr val="000000"/>
                  </a:outerShdw>
                </a:effectLst>
              </a:rPr>
              <a:t> </a:t>
            </a:r>
            <a:r>
              <a:rPr lang="es-ES" sz="3800" i="1" dirty="0" smtClean="0">
                <a:solidFill>
                  <a:schemeClr val="bg2"/>
                </a:solidFill>
                <a:effectLst>
                  <a:outerShdw blurRad="38100" dist="38100" dir="2700000" algn="tl">
                    <a:srgbClr val="000000"/>
                  </a:outerShdw>
                </a:effectLst>
              </a:rPr>
              <a:t>                                               Noviembre de 2014</a:t>
            </a:r>
            <a:endParaRPr lang="es-AR" dirty="0"/>
          </a:p>
        </p:txBody>
      </p:sp>
      <p:sp>
        <p:nvSpPr>
          <p:cNvPr id="6" name="1 Título"/>
          <p:cNvSpPr>
            <a:spLocks noGrp="1"/>
          </p:cNvSpPr>
          <p:nvPr>
            <p:ph type="ctrTitle"/>
          </p:nvPr>
        </p:nvSpPr>
        <p:spPr>
          <a:xfrm>
            <a:off x="899592" y="1000108"/>
            <a:ext cx="7341096" cy="2091984"/>
          </a:xfrm>
        </p:spPr>
        <p:txBody>
          <a:bodyPr>
            <a:normAutofit/>
          </a:bodyPr>
          <a:lstStyle/>
          <a:p>
            <a:r>
              <a:rPr lang="es-ES" dirty="0" smtClean="0">
                <a:solidFill>
                  <a:schemeClr val="tx1"/>
                </a:solidFill>
              </a:rPr>
              <a:t>subcomisión </a:t>
            </a:r>
            <a:r>
              <a:rPr lang="es-ES" dirty="0">
                <a:solidFill>
                  <a:schemeClr val="tx1"/>
                </a:solidFill>
              </a:rPr>
              <a:t>de </a:t>
            </a:r>
            <a:r>
              <a:rPr lang="es-ES" dirty="0" smtClean="0">
                <a:solidFill>
                  <a:schemeClr val="tx1"/>
                </a:solidFill>
              </a:rPr>
              <a:t>información académica</a:t>
            </a:r>
            <a:endParaRPr lang="es-AR" dirty="0" smtClean="0">
              <a:solidFill>
                <a:schemeClr val="tx1"/>
              </a:solidFill>
            </a:endParaRPr>
          </a:p>
        </p:txBody>
      </p:sp>
      <p:pic>
        <p:nvPicPr>
          <p:cNvPr id="4" name="Picture 3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63408" y="4293096"/>
            <a:ext cx="1863013" cy="153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C:\Users\Aschifrin\Documents\MIS DOCUMENTOS\GRADUADOS\RUNCOB\portada_para_MAPEO_presentació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560" y="-106690"/>
            <a:ext cx="9790733" cy="6919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1864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371600" y="1600200"/>
            <a:ext cx="7448872" cy="1036712"/>
          </a:xfrm>
        </p:spPr>
        <p:txBody>
          <a:bodyPr>
            <a:normAutofit/>
          </a:bodyPr>
          <a:lstStyle/>
          <a:p>
            <a:pPr algn="ctr"/>
            <a:r>
              <a:rPr lang="es-AR" dirty="0" smtClean="0">
                <a:solidFill>
                  <a:schemeClr val="tx1"/>
                </a:solidFill>
              </a:rPr>
              <a:t>Algunos adelantos de resultados</a:t>
            </a:r>
            <a:endParaRPr lang="es-AR" dirty="0">
              <a:solidFill>
                <a:schemeClr val="tx1"/>
              </a:solidFill>
            </a:endParaRPr>
          </a:p>
        </p:txBody>
      </p:sp>
      <p:sp>
        <p:nvSpPr>
          <p:cNvPr id="2" name="1 CuadroTexto"/>
          <p:cNvSpPr txBox="1"/>
          <p:nvPr/>
        </p:nvSpPr>
        <p:spPr>
          <a:xfrm>
            <a:off x="1691680" y="3645024"/>
            <a:ext cx="705678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14350" indent="-514350">
              <a:buFont typeface="+mj-lt"/>
              <a:buAutoNum type="arabicPeriod"/>
            </a:pPr>
            <a:r>
              <a:rPr lang="es-MX" sz="2800" dirty="0" smtClean="0"/>
              <a:t>Las universidades de la </a:t>
            </a:r>
            <a:r>
              <a:rPr lang="es-MX" sz="2800" dirty="0" err="1" smtClean="0"/>
              <a:t>RUNCoB</a:t>
            </a:r>
            <a:r>
              <a:rPr lang="es-MX" sz="2800" dirty="0" smtClean="0"/>
              <a:t> en el contexto de la Región Metropolitana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8344" y="5373216"/>
            <a:ext cx="10795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5972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MX" sz="2800" b="1" dirty="0" smtClean="0"/>
              <a:t>Títulos, Estudiantes y Egresados de Pregrado y Grado en la Región Metropolitana, año 2012</a:t>
            </a:r>
            <a:endParaRPr lang="es-AR" sz="2800" b="1" dirty="0"/>
          </a:p>
        </p:txBody>
      </p:sp>
      <p:sp>
        <p:nvSpPr>
          <p:cNvPr id="4" name="3 CuadroTexto"/>
          <p:cNvSpPr txBox="1"/>
          <p:nvPr/>
        </p:nvSpPr>
        <p:spPr>
          <a:xfrm>
            <a:off x="657280" y="5804425"/>
            <a:ext cx="7239674" cy="338554"/>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1600" dirty="0" smtClean="0"/>
              <a:t>Fuente: Estadísticas Universitarias. SPU, Ministerio de Educación. Base año 2012</a:t>
            </a:r>
            <a:endParaRPr lang="es-AR" sz="1600" dirty="0"/>
          </a:p>
        </p:txBody>
      </p:sp>
      <p:graphicFrame>
        <p:nvGraphicFramePr>
          <p:cNvPr id="3" name="2 Marcador de contenido"/>
          <p:cNvGraphicFramePr>
            <a:graphicFrameLocks noGrp="1"/>
          </p:cNvGraphicFramePr>
          <p:nvPr>
            <p:ph sz="quarter" idx="1"/>
            <p:extLst>
              <p:ext uri="{D42A27DB-BD31-4B8C-83A1-F6EECF244321}">
                <p14:modId xmlns:p14="http://schemas.microsoft.com/office/powerpoint/2010/main" xmlns="" val="23555678"/>
              </p:ext>
            </p:extLst>
          </p:nvPr>
        </p:nvGraphicFramePr>
        <p:xfrm>
          <a:off x="612777" y="1907146"/>
          <a:ext cx="8207695" cy="3682093"/>
        </p:xfrm>
        <a:graphic>
          <a:graphicData uri="http://schemas.openxmlformats.org/drawingml/2006/table">
            <a:tbl>
              <a:tblPr firstRow="1" bandRow="1">
                <a:tableStyleId>{5C22544A-7EE6-4342-B048-85BDC9FD1C3A}</a:tableStyleId>
              </a:tblPr>
              <a:tblGrid>
                <a:gridCol w="2950907"/>
                <a:gridCol w="1296054"/>
                <a:gridCol w="1512063"/>
                <a:gridCol w="1368057"/>
                <a:gridCol w="1080614"/>
              </a:tblGrid>
              <a:tr h="667754">
                <a:tc>
                  <a:txBody>
                    <a:bodyPr/>
                    <a:lstStyle/>
                    <a:p>
                      <a:pPr algn="ctr" fontAlgn="ctr"/>
                      <a:r>
                        <a:rPr lang="es-AR" sz="1600" b="0" i="0" u="none" strike="noStrike" dirty="0">
                          <a:effectLst/>
                          <a:latin typeface="Arial" panose="020B0604020202020204" pitchFamily="34" charset="0"/>
                          <a:cs typeface="Arial" panose="020B0604020202020204" pitchFamily="34" charset="0"/>
                        </a:rPr>
                        <a:t>Universidades - CPRES Región Metropolitana</a:t>
                      </a:r>
                    </a:p>
                  </a:txBody>
                  <a:tcPr marL="9525" marR="9525" marT="9525" marB="0" anchor="ctr"/>
                </a:tc>
                <a:tc>
                  <a:txBody>
                    <a:bodyPr/>
                    <a:lstStyle/>
                    <a:p>
                      <a:pPr algn="ctr" fontAlgn="ctr"/>
                      <a:r>
                        <a:rPr lang="es-AR" sz="1600" b="0" i="0" u="none" strike="noStrike">
                          <a:effectLst/>
                          <a:latin typeface="Arial" panose="020B0604020202020204" pitchFamily="34" charset="0"/>
                          <a:cs typeface="Arial" panose="020B0604020202020204" pitchFamily="34" charset="0"/>
                        </a:rPr>
                        <a:t>Títulos</a:t>
                      </a:r>
                    </a:p>
                  </a:txBody>
                  <a:tcPr marL="9525" marR="9525" marT="9525" marB="0" anchor="ctr"/>
                </a:tc>
                <a:tc>
                  <a:txBody>
                    <a:bodyPr/>
                    <a:lstStyle/>
                    <a:p>
                      <a:pPr algn="ctr" fontAlgn="ctr"/>
                      <a:r>
                        <a:rPr lang="es-AR" sz="1600" b="0" i="0" u="none" strike="noStrike">
                          <a:effectLst/>
                          <a:latin typeface="Arial" panose="020B0604020202020204" pitchFamily="34" charset="0"/>
                          <a:cs typeface="Arial" panose="020B0604020202020204" pitchFamily="34" charset="0"/>
                        </a:rPr>
                        <a:t>Estudiantes</a:t>
                      </a:r>
                    </a:p>
                  </a:txBody>
                  <a:tcPr marL="9525" marR="9525" marT="9525" marB="0" anchor="ctr"/>
                </a:tc>
                <a:tc>
                  <a:txBody>
                    <a:bodyPr/>
                    <a:lstStyle/>
                    <a:p>
                      <a:pPr algn="ctr" fontAlgn="ctr"/>
                      <a:r>
                        <a:rPr lang="es-AR" sz="1600" b="0" i="0" u="none" strike="noStrike">
                          <a:effectLst/>
                          <a:latin typeface="Arial" panose="020B0604020202020204" pitchFamily="34" charset="0"/>
                          <a:cs typeface="Arial" panose="020B0604020202020204" pitchFamily="34" charset="0"/>
                        </a:rPr>
                        <a:t>Nuevos Inscriptos</a:t>
                      </a:r>
                    </a:p>
                  </a:txBody>
                  <a:tcPr marL="9525" marR="9525" marT="9525" marB="0" anchor="ctr"/>
                </a:tc>
                <a:tc>
                  <a:txBody>
                    <a:bodyPr/>
                    <a:lstStyle/>
                    <a:p>
                      <a:pPr algn="ctr" fontAlgn="ctr"/>
                      <a:r>
                        <a:rPr lang="es-AR" sz="1600" b="0" i="0" u="none" strike="noStrike" dirty="0">
                          <a:effectLst/>
                          <a:latin typeface="Arial" panose="020B0604020202020204" pitchFamily="34" charset="0"/>
                          <a:cs typeface="Arial" panose="020B0604020202020204" pitchFamily="34" charset="0"/>
                        </a:rPr>
                        <a:t>Egresados</a:t>
                      </a:r>
                    </a:p>
                  </a:txBody>
                  <a:tcPr marL="9525" marR="9525" marT="9525" marB="0" anchor="ctr"/>
                </a:tc>
              </a:tr>
              <a:tr h="334164">
                <a:tc>
                  <a:txBody>
                    <a:bodyPr/>
                    <a:lstStyle/>
                    <a:p>
                      <a:pPr algn="l" fontAlgn="b"/>
                      <a:r>
                        <a:rPr lang="es-AR" sz="1600" b="1" i="0" u="none" strike="noStrike" dirty="0" smtClean="0">
                          <a:effectLst/>
                          <a:latin typeface="Arial" panose="020B0604020202020204" pitchFamily="34" charset="0"/>
                          <a:cs typeface="Arial" panose="020B0604020202020204" pitchFamily="34" charset="0"/>
                        </a:rPr>
                        <a:t>Total Región Metropolitana</a:t>
                      </a:r>
                      <a:endParaRPr lang="es-AR" sz="16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AR" sz="2000" b="1" i="0" u="none" strike="noStrike" dirty="0">
                          <a:effectLst/>
                          <a:latin typeface="Arial" panose="020B0604020202020204" pitchFamily="34" charset="0"/>
                          <a:cs typeface="Arial" panose="020B0604020202020204" pitchFamily="34" charset="0"/>
                        </a:rPr>
                        <a:t>1.658</a:t>
                      </a:r>
                    </a:p>
                  </a:txBody>
                  <a:tcPr marL="9525" marR="9525" marT="9525" marB="0" anchor="b"/>
                </a:tc>
                <a:tc>
                  <a:txBody>
                    <a:bodyPr/>
                    <a:lstStyle/>
                    <a:p>
                      <a:pPr algn="r" fontAlgn="b"/>
                      <a:r>
                        <a:rPr lang="es-AR" sz="2000" b="1" i="0" u="none" strike="noStrike" dirty="0">
                          <a:effectLst/>
                          <a:latin typeface="Arial" panose="020B0604020202020204" pitchFamily="34" charset="0"/>
                          <a:cs typeface="Arial" panose="020B0604020202020204" pitchFamily="34" charset="0"/>
                        </a:rPr>
                        <a:t>723.612</a:t>
                      </a:r>
                    </a:p>
                  </a:txBody>
                  <a:tcPr marL="9525" marR="9525" marT="9525" marB="0" anchor="b"/>
                </a:tc>
                <a:tc>
                  <a:txBody>
                    <a:bodyPr/>
                    <a:lstStyle/>
                    <a:p>
                      <a:pPr algn="r" fontAlgn="b"/>
                      <a:r>
                        <a:rPr lang="es-AR" sz="2000" b="1" i="0" u="none" strike="noStrike" dirty="0">
                          <a:effectLst/>
                          <a:latin typeface="Arial" panose="020B0604020202020204" pitchFamily="34" charset="0"/>
                          <a:cs typeface="Arial" panose="020B0604020202020204" pitchFamily="34" charset="0"/>
                        </a:rPr>
                        <a:t>161.271</a:t>
                      </a:r>
                    </a:p>
                  </a:txBody>
                  <a:tcPr marL="9525" marR="9525" marT="9525" marB="0" anchor="b"/>
                </a:tc>
                <a:tc>
                  <a:txBody>
                    <a:bodyPr/>
                    <a:lstStyle/>
                    <a:p>
                      <a:pPr algn="r" fontAlgn="b"/>
                      <a:r>
                        <a:rPr lang="es-AR" sz="2000" b="1" i="0" u="none" strike="noStrike" dirty="0">
                          <a:effectLst/>
                          <a:latin typeface="Arial" panose="020B0604020202020204" pitchFamily="34" charset="0"/>
                          <a:cs typeface="Arial" panose="020B0604020202020204" pitchFamily="34" charset="0"/>
                        </a:rPr>
                        <a:t>49.846</a:t>
                      </a:r>
                    </a:p>
                  </a:txBody>
                  <a:tcPr marL="9525" marR="9525" marT="9525" marB="0" anchor="b"/>
                </a:tc>
              </a:tr>
              <a:tr h="448031">
                <a:tc>
                  <a:txBody>
                    <a:bodyPr/>
                    <a:lstStyle/>
                    <a:p>
                      <a:pPr algn="l" fontAlgn="b"/>
                      <a:r>
                        <a:rPr lang="es-AR" sz="1600" b="1" i="0" u="none" strike="noStrike" dirty="0">
                          <a:effectLst/>
                          <a:latin typeface="Arial" panose="020B0604020202020204" pitchFamily="34" charset="0"/>
                          <a:cs typeface="Arial" panose="020B0604020202020204" pitchFamily="34" charset="0"/>
                        </a:rPr>
                        <a:t>Total </a:t>
                      </a:r>
                      <a:r>
                        <a:rPr lang="es-AR" sz="1600" b="1" i="0" u="none" strike="noStrike" dirty="0" smtClean="0">
                          <a:effectLst/>
                          <a:latin typeface="Arial" panose="020B0604020202020204" pitchFamily="34" charset="0"/>
                          <a:cs typeface="Arial" panose="020B0604020202020204" pitchFamily="34" charset="0"/>
                        </a:rPr>
                        <a:t>Instituciones </a:t>
                      </a:r>
                      <a:r>
                        <a:rPr lang="es-AR" sz="1600" b="1" i="0" u="none" strike="noStrike" dirty="0">
                          <a:effectLst/>
                          <a:latin typeface="Arial" panose="020B0604020202020204" pitchFamily="34" charset="0"/>
                          <a:cs typeface="Arial" panose="020B0604020202020204" pitchFamily="34" charset="0"/>
                        </a:rPr>
                        <a:t>nacionales</a:t>
                      </a:r>
                    </a:p>
                  </a:txBody>
                  <a:tcPr marL="9525" marR="9525" marT="9525" marB="0" anchor="b"/>
                </a:tc>
                <a:tc>
                  <a:txBody>
                    <a:bodyPr/>
                    <a:lstStyle/>
                    <a:p>
                      <a:pPr algn="r" fontAlgn="b"/>
                      <a:r>
                        <a:rPr lang="es-AR" sz="1600" b="1" i="0" u="none" strike="noStrike" dirty="0">
                          <a:effectLst/>
                          <a:latin typeface="Arial" panose="020B0604020202020204" pitchFamily="34" charset="0"/>
                          <a:cs typeface="Arial" panose="020B0604020202020204" pitchFamily="34" charset="0"/>
                        </a:rPr>
                        <a:t>754</a:t>
                      </a:r>
                    </a:p>
                  </a:txBody>
                  <a:tcPr marL="9525" marR="9525" marT="9525" marB="0" anchor="b"/>
                </a:tc>
                <a:tc>
                  <a:txBody>
                    <a:bodyPr/>
                    <a:lstStyle/>
                    <a:p>
                      <a:pPr algn="r" fontAlgn="b"/>
                      <a:r>
                        <a:rPr lang="es-AR" sz="1600" b="1" i="0" u="none" strike="noStrike">
                          <a:effectLst/>
                          <a:latin typeface="Arial" panose="020B0604020202020204" pitchFamily="34" charset="0"/>
                          <a:cs typeface="Arial" panose="020B0604020202020204" pitchFamily="34" charset="0"/>
                        </a:rPr>
                        <a:t>544.974</a:t>
                      </a:r>
                    </a:p>
                  </a:txBody>
                  <a:tcPr marL="9525" marR="9525" marT="9525" marB="0" anchor="b"/>
                </a:tc>
                <a:tc>
                  <a:txBody>
                    <a:bodyPr/>
                    <a:lstStyle/>
                    <a:p>
                      <a:pPr algn="r" fontAlgn="b"/>
                      <a:r>
                        <a:rPr lang="es-AR" sz="1600" b="1" i="0" u="none" strike="noStrike">
                          <a:effectLst/>
                          <a:latin typeface="Arial" panose="020B0604020202020204" pitchFamily="34" charset="0"/>
                          <a:cs typeface="Arial" panose="020B0604020202020204" pitchFamily="34" charset="0"/>
                        </a:rPr>
                        <a:t>114.976</a:t>
                      </a:r>
                    </a:p>
                  </a:txBody>
                  <a:tcPr marL="9525" marR="9525" marT="9525" marB="0" anchor="b"/>
                </a:tc>
                <a:tc>
                  <a:txBody>
                    <a:bodyPr/>
                    <a:lstStyle/>
                    <a:p>
                      <a:pPr algn="r" fontAlgn="b"/>
                      <a:r>
                        <a:rPr lang="es-AR" sz="1600" b="1" i="0" u="none" strike="noStrike">
                          <a:effectLst/>
                          <a:latin typeface="Arial" panose="020B0604020202020204" pitchFamily="34" charset="0"/>
                          <a:cs typeface="Arial" panose="020B0604020202020204" pitchFamily="34" charset="0"/>
                        </a:rPr>
                        <a:t>27.664</a:t>
                      </a:r>
                    </a:p>
                  </a:txBody>
                  <a:tcPr marL="9525" marR="9525" marT="9525" marB="0" anchor="b"/>
                </a:tc>
              </a:tr>
              <a:tr h="334164">
                <a:tc>
                  <a:txBody>
                    <a:bodyPr/>
                    <a:lstStyle/>
                    <a:p>
                      <a:pPr lvl="1" algn="l" fontAlgn="b"/>
                      <a:r>
                        <a:rPr lang="es-AR" sz="1600" b="0" i="0" u="none" strike="noStrike" dirty="0">
                          <a:effectLst/>
                          <a:latin typeface="Arial" panose="020B0604020202020204" pitchFamily="34" charset="0"/>
                          <a:cs typeface="Arial" panose="020B0604020202020204" pitchFamily="34" charset="0"/>
                        </a:rPr>
                        <a:t>Universidades</a:t>
                      </a:r>
                    </a:p>
                  </a:txBody>
                  <a:tcPr marL="9525" marR="9525" marT="9525" marB="0" anchor="b"/>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632</a:t>
                      </a:r>
                    </a:p>
                  </a:txBody>
                  <a:tcPr marL="9525" marR="9525" marT="9525" marB="0" anchor="b"/>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523.271</a:t>
                      </a:r>
                    </a:p>
                  </a:txBody>
                  <a:tcPr marL="9525" marR="9525" marT="9525" marB="0" anchor="b"/>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109.100</a:t>
                      </a:r>
                    </a:p>
                  </a:txBody>
                  <a:tcPr marL="9525" marR="9525" marT="9525" marB="0" anchor="b"/>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25.998</a:t>
                      </a:r>
                    </a:p>
                  </a:txBody>
                  <a:tcPr marL="9525" marR="9525" marT="9525" marB="0" anchor="b"/>
                </a:tc>
              </a:tr>
              <a:tr h="448031">
                <a:tc>
                  <a:txBody>
                    <a:bodyPr/>
                    <a:lstStyle/>
                    <a:p>
                      <a:pPr lvl="1" algn="l" fontAlgn="b"/>
                      <a:r>
                        <a:rPr lang="es-AR" sz="1600" b="0" i="0" u="none" strike="noStrike" dirty="0">
                          <a:effectLst/>
                          <a:latin typeface="Arial" panose="020B0604020202020204" pitchFamily="34" charset="0"/>
                          <a:cs typeface="Arial" panose="020B0604020202020204" pitchFamily="34" charset="0"/>
                        </a:rPr>
                        <a:t>Institutos universitarios</a:t>
                      </a:r>
                    </a:p>
                  </a:txBody>
                  <a:tcPr marL="9525" marR="9525" marT="9525" marB="0" anchor="b"/>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122</a:t>
                      </a:r>
                    </a:p>
                  </a:txBody>
                  <a:tcPr marL="9525" marR="9525" marT="9525" marB="0" anchor="b"/>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21.703</a:t>
                      </a:r>
                    </a:p>
                  </a:txBody>
                  <a:tcPr marL="9525" marR="9525" marT="9525" marB="0" anchor="b"/>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5.876</a:t>
                      </a:r>
                    </a:p>
                  </a:txBody>
                  <a:tcPr marL="9525" marR="9525" marT="9525" marB="0" anchor="b"/>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1.666</a:t>
                      </a:r>
                    </a:p>
                  </a:txBody>
                  <a:tcPr marL="9525" marR="9525" marT="9525" marB="0" anchor="b"/>
                </a:tc>
              </a:tr>
              <a:tr h="667754">
                <a:tc>
                  <a:txBody>
                    <a:bodyPr/>
                    <a:lstStyle/>
                    <a:p>
                      <a:pPr algn="l" fontAlgn="b"/>
                      <a:r>
                        <a:rPr lang="es-AR" sz="1600" b="1" i="0" u="none" strike="noStrike" dirty="0">
                          <a:effectLst/>
                          <a:latin typeface="Arial" panose="020B0604020202020204" pitchFamily="34" charset="0"/>
                          <a:cs typeface="Arial" panose="020B0604020202020204" pitchFamily="34" charset="0"/>
                        </a:rPr>
                        <a:t>Total Instituciones privadas</a:t>
                      </a:r>
                    </a:p>
                  </a:txBody>
                  <a:tcPr marL="9525" marR="9525" marT="9525" marB="0" anchor="b"/>
                </a:tc>
                <a:tc>
                  <a:txBody>
                    <a:bodyPr/>
                    <a:lstStyle/>
                    <a:p>
                      <a:pPr algn="r" fontAlgn="b"/>
                      <a:r>
                        <a:rPr lang="es-AR" sz="1600" b="1" i="0" u="none" strike="noStrike">
                          <a:effectLst/>
                          <a:latin typeface="Arial" panose="020B0604020202020204" pitchFamily="34" charset="0"/>
                          <a:cs typeface="Arial" panose="020B0604020202020204" pitchFamily="34" charset="0"/>
                        </a:rPr>
                        <a:t>904</a:t>
                      </a:r>
                    </a:p>
                  </a:txBody>
                  <a:tcPr marL="9525" marR="9525" marT="9525" marB="0" anchor="b"/>
                </a:tc>
                <a:tc>
                  <a:txBody>
                    <a:bodyPr/>
                    <a:lstStyle/>
                    <a:p>
                      <a:pPr algn="r" fontAlgn="b"/>
                      <a:r>
                        <a:rPr lang="es-AR" sz="1600" b="1" i="0" u="none" strike="noStrike" dirty="0">
                          <a:effectLst/>
                          <a:latin typeface="Arial" panose="020B0604020202020204" pitchFamily="34" charset="0"/>
                          <a:cs typeface="Arial" panose="020B0604020202020204" pitchFamily="34" charset="0"/>
                        </a:rPr>
                        <a:t>178.638</a:t>
                      </a:r>
                    </a:p>
                  </a:txBody>
                  <a:tcPr marL="9525" marR="9525" marT="9525" marB="0" anchor="b"/>
                </a:tc>
                <a:tc>
                  <a:txBody>
                    <a:bodyPr/>
                    <a:lstStyle/>
                    <a:p>
                      <a:pPr algn="r" fontAlgn="b"/>
                      <a:r>
                        <a:rPr lang="es-AR" sz="1600" b="1" i="0" u="none" strike="noStrike" dirty="0">
                          <a:effectLst/>
                          <a:latin typeface="Arial" panose="020B0604020202020204" pitchFamily="34" charset="0"/>
                          <a:cs typeface="Arial" panose="020B0604020202020204" pitchFamily="34" charset="0"/>
                        </a:rPr>
                        <a:t>46.295</a:t>
                      </a:r>
                    </a:p>
                  </a:txBody>
                  <a:tcPr marL="9525" marR="9525" marT="9525" marB="0" anchor="b"/>
                </a:tc>
                <a:tc>
                  <a:txBody>
                    <a:bodyPr/>
                    <a:lstStyle/>
                    <a:p>
                      <a:pPr algn="r" fontAlgn="b"/>
                      <a:r>
                        <a:rPr lang="es-AR" sz="1600" b="1" i="0" u="none" strike="noStrike">
                          <a:effectLst/>
                          <a:latin typeface="Arial" panose="020B0604020202020204" pitchFamily="34" charset="0"/>
                          <a:cs typeface="Arial" panose="020B0604020202020204" pitchFamily="34" charset="0"/>
                        </a:rPr>
                        <a:t>22.182</a:t>
                      </a:r>
                    </a:p>
                  </a:txBody>
                  <a:tcPr marL="9525" marR="9525" marT="9525" marB="0" anchor="b"/>
                </a:tc>
              </a:tr>
              <a:tr h="334164">
                <a:tc>
                  <a:txBody>
                    <a:bodyPr/>
                    <a:lstStyle/>
                    <a:p>
                      <a:pPr lvl="1" algn="l" fontAlgn="b"/>
                      <a:r>
                        <a:rPr lang="es-AR" sz="1600" b="0" i="0" u="none" strike="noStrike" dirty="0">
                          <a:effectLst/>
                          <a:latin typeface="Arial" panose="020B0604020202020204" pitchFamily="34" charset="0"/>
                          <a:cs typeface="Arial" panose="020B0604020202020204" pitchFamily="34" charset="0"/>
                        </a:rPr>
                        <a:t>Universidades </a:t>
                      </a:r>
                    </a:p>
                  </a:txBody>
                  <a:tcPr marL="9525" marR="9525" marT="9525" marB="0" anchor="b"/>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861</a:t>
                      </a:r>
                    </a:p>
                  </a:txBody>
                  <a:tcPr marL="9525" marR="9525" marT="9525" marB="0" anchor="b"/>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170.601</a:t>
                      </a:r>
                    </a:p>
                  </a:txBody>
                  <a:tcPr marL="9525" marR="9525" marT="9525" marB="0" anchor="b"/>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44.139</a:t>
                      </a:r>
                    </a:p>
                  </a:txBody>
                  <a:tcPr marL="9525" marR="9525" marT="9525" marB="0" anchor="b"/>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21.326</a:t>
                      </a:r>
                    </a:p>
                  </a:txBody>
                  <a:tcPr marL="9525" marR="9525" marT="9525" marB="0" anchor="b"/>
                </a:tc>
              </a:tr>
              <a:tr h="448031">
                <a:tc>
                  <a:txBody>
                    <a:bodyPr/>
                    <a:lstStyle/>
                    <a:p>
                      <a:pPr lvl="1" algn="l" fontAlgn="b"/>
                      <a:r>
                        <a:rPr lang="es-AR" sz="1600" b="0" i="0" u="none" strike="noStrike" dirty="0">
                          <a:effectLst/>
                          <a:latin typeface="Arial" panose="020B0604020202020204" pitchFamily="34" charset="0"/>
                          <a:cs typeface="Arial" panose="020B0604020202020204" pitchFamily="34" charset="0"/>
                        </a:rPr>
                        <a:t>Institutos universitarios</a:t>
                      </a:r>
                    </a:p>
                  </a:txBody>
                  <a:tcPr marL="9525" marR="9525" marT="9525" marB="0" anchor="b"/>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43</a:t>
                      </a:r>
                    </a:p>
                  </a:txBody>
                  <a:tcPr marL="9525" marR="9525" marT="9525" marB="0" anchor="b"/>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8.037</a:t>
                      </a:r>
                    </a:p>
                  </a:txBody>
                  <a:tcPr marL="9525" marR="9525" marT="9525" marB="0" anchor="b"/>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2.156</a:t>
                      </a:r>
                    </a:p>
                  </a:txBody>
                  <a:tcPr marL="9525" marR="9525" marT="9525" marB="0" anchor="b"/>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856</a:t>
                      </a:r>
                    </a:p>
                  </a:txBody>
                  <a:tcPr marL="9525" marR="9525" marT="9525" marB="0" anchor="b"/>
                </a:tc>
              </a:tr>
            </a:tbl>
          </a:graphicData>
        </a:graphic>
      </p:graphicFrame>
    </p:spTree>
    <p:extLst>
      <p:ext uri="{BB962C8B-B14F-4D97-AF65-F5344CB8AC3E}">
        <p14:creationId xmlns:p14="http://schemas.microsoft.com/office/powerpoint/2010/main" xmlns="" val="898617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xmlns="" val="986867402"/>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1 Título"/>
          <p:cNvSpPr>
            <a:spLocks noGrp="1"/>
          </p:cNvSpPr>
          <p:nvPr>
            <p:ph type="title"/>
          </p:nvPr>
        </p:nvSpPr>
        <p:spPr>
          <a:xfrm>
            <a:off x="612648" y="228600"/>
            <a:ext cx="8135816" cy="104016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sz="2800" b="1" dirty="0" smtClean="0"/>
              <a:t>Presencia de la </a:t>
            </a:r>
            <a:r>
              <a:rPr lang="es-MX" sz="2800" b="1" dirty="0" err="1" smtClean="0"/>
              <a:t>RUNCoB</a:t>
            </a:r>
            <a:r>
              <a:rPr lang="es-MX" sz="2800" b="1" dirty="0" smtClean="0"/>
              <a:t> en </a:t>
            </a:r>
            <a:r>
              <a:rPr lang="es-MX" sz="2800" b="1" dirty="0" smtClean="0">
                <a:solidFill>
                  <a:schemeClr val="lt1"/>
                </a:solidFill>
              </a:rPr>
              <a:t>la </a:t>
            </a:r>
            <a:r>
              <a:rPr lang="es-MX" sz="2800" b="1" dirty="0">
                <a:solidFill>
                  <a:schemeClr val="lt1"/>
                </a:solidFill>
              </a:rPr>
              <a:t>Región </a:t>
            </a:r>
            <a:r>
              <a:rPr lang="es-MX" sz="2800" b="1" dirty="0" smtClean="0">
                <a:solidFill>
                  <a:schemeClr val="lt1"/>
                </a:solidFill>
              </a:rPr>
              <a:t>Metropolitana. Universidades Nacionales  y Privadas. </a:t>
            </a:r>
            <a:br>
              <a:rPr lang="es-MX" sz="2800" b="1" dirty="0" smtClean="0">
                <a:solidFill>
                  <a:schemeClr val="lt1"/>
                </a:solidFill>
              </a:rPr>
            </a:br>
            <a:r>
              <a:rPr lang="es-MX" sz="2200" b="1" dirty="0" smtClean="0">
                <a:solidFill>
                  <a:schemeClr val="lt1"/>
                </a:solidFill>
              </a:rPr>
              <a:t>Carreras de Pregrado y Grado. Año </a:t>
            </a:r>
            <a:r>
              <a:rPr lang="es-MX" sz="2200" b="1" dirty="0">
                <a:solidFill>
                  <a:schemeClr val="lt1"/>
                </a:solidFill>
              </a:rPr>
              <a:t>2012</a:t>
            </a:r>
            <a:endParaRPr lang="es-AR" sz="2200" b="1" dirty="0">
              <a:solidFill>
                <a:schemeClr val="lt1"/>
              </a:solidFill>
            </a:endParaRPr>
          </a:p>
        </p:txBody>
      </p:sp>
      <p:sp>
        <p:nvSpPr>
          <p:cNvPr id="6" name="5 CuadroTexto"/>
          <p:cNvSpPr txBox="1"/>
          <p:nvPr/>
        </p:nvSpPr>
        <p:spPr>
          <a:xfrm>
            <a:off x="676850" y="6142979"/>
            <a:ext cx="7239674" cy="338554"/>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1600" dirty="0" smtClean="0"/>
              <a:t>Fuente: Estadísticas Universitarias. SPU, Ministerio de Educación. Base año 2012</a:t>
            </a:r>
            <a:endParaRPr lang="es-AR" sz="1600" dirty="0"/>
          </a:p>
        </p:txBody>
      </p:sp>
    </p:spTree>
    <p:extLst>
      <p:ext uri="{BB962C8B-B14F-4D97-AF65-F5344CB8AC3E}">
        <p14:creationId xmlns:p14="http://schemas.microsoft.com/office/powerpoint/2010/main" xmlns="" val="2263301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xmlns="" val="492684250"/>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a:spLocks noGrp="1"/>
          </p:cNvSpPr>
          <p:nvPr>
            <p:ph type="title"/>
          </p:nvPr>
        </p:nvSpPr>
        <p:spPr>
          <a:xfrm>
            <a:off x="612648" y="228600"/>
            <a:ext cx="8135816" cy="111216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sz="3100" b="1" dirty="0" smtClean="0"/>
              <a:t>Presencia de la RUNCOB en la </a:t>
            </a:r>
            <a:r>
              <a:rPr lang="es-MX" sz="3100" b="1" dirty="0" smtClean="0">
                <a:solidFill>
                  <a:schemeClr val="lt1"/>
                </a:solidFill>
              </a:rPr>
              <a:t>Región Metropolitana</a:t>
            </a:r>
            <a:r>
              <a:rPr lang="es-MX" sz="2800" b="1" dirty="0" smtClean="0">
                <a:solidFill>
                  <a:schemeClr val="lt1"/>
                </a:solidFill>
              </a:rPr>
              <a:t>. </a:t>
            </a:r>
            <a:r>
              <a:rPr lang="es-MX" sz="3100" b="1" dirty="0" smtClean="0">
                <a:solidFill>
                  <a:schemeClr val="lt1"/>
                </a:solidFill>
              </a:rPr>
              <a:t>Universidades Nacionales. </a:t>
            </a:r>
            <a:br>
              <a:rPr lang="es-MX" sz="3100" b="1" dirty="0" smtClean="0">
                <a:solidFill>
                  <a:schemeClr val="lt1"/>
                </a:solidFill>
              </a:rPr>
            </a:br>
            <a:r>
              <a:rPr lang="es-MX" sz="2200" b="1" dirty="0" smtClean="0">
                <a:solidFill>
                  <a:schemeClr val="lt1"/>
                </a:solidFill>
              </a:rPr>
              <a:t>Carreras de Pregrado y Grado. Año 2012</a:t>
            </a:r>
            <a:endParaRPr lang="es-AR" sz="2200" b="1" dirty="0">
              <a:solidFill>
                <a:schemeClr val="lt1"/>
              </a:solidFill>
            </a:endParaRPr>
          </a:p>
        </p:txBody>
      </p:sp>
      <p:sp>
        <p:nvSpPr>
          <p:cNvPr id="7" name="6 CuadroTexto"/>
          <p:cNvSpPr txBox="1"/>
          <p:nvPr/>
        </p:nvSpPr>
        <p:spPr>
          <a:xfrm>
            <a:off x="676850" y="6142979"/>
            <a:ext cx="7239674" cy="338554"/>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1600" dirty="0" smtClean="0"/>
              <a:t>Fuente: Estadísticas Universitarias. SPU, Ministerio de Educación. Base año 2012</a:t>
            </a:r>
            <a:endParaRPr lang="es-AR" sz="1600" dirty="0"/>
          </a:p>
        </p:txBody>
      </p:sp>
    </p:spTree>
    <p:extLst>
      <p:ext uri="{BB962C8B-B14F-4D97-AF65-F5344CB8AC3E}">
        <p14:creationId xmlns:p14="http://schemas.microsoft.com/office/powerpoint/2010/main" xmlns="" val="224613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371600" y="1600200"/>
            <a:ext cx="7448872" cy="1036712"/>
          </a:xfrm>
        </p:spPr>
        <p:txBody>
          <a:bodyPr>
            <a:normAutofit/>
          </a:bodyPr>
          <a:lstStyle/>
          <a:p>
            <a:pPr algn="ctr"/>
            <a:r>
              <a:rPr lang="es-MX" dirty="0" smtClean="0">
                <a:solidFill>
                  <a:schemeClr val="tx1"/>
                </a:solidFill>
              </a:rPr>
              <a:t>Análisis de la Base de Oferta</a:t>
            </a:r>
            <a:endParaRPr lang="es-AR" dirty="0">
              <a:solidFill>
                <a:schemeClr val="tx1"/>
              </a:solidFill>
            </a:endParaRPr>
          </a:p>
        </p:txBody>
      </p:sp>
      <p:sp>
        <p:nvSpPr>
          <p:cNvPr id="2" name="1 CuadroTexto"/>
          <p:cNvSpPr txBox="1"/>
          <p:nvPr/>
        </p:nvSpPr>
        <p:spPr>
          <a:xfrm>
            <a:off x="1463426" y="3033566"/>
            <a:ext cx="201622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2400" dirty="0" smtClean="0"/>
              <a:t>Carrera</a:t>
            </a:r>
          </a:p>
        </p:txBody>
      </p:sp>
      <p:sp>
        <p:nvSpPr>
          <p:cNvPr id="5" name="4 CuadroTexto"/>
          <p:cNvSpPr txBox="1"/>
          <p:nvPr/>
        </p:nvSpPr>
        <p:spPr>
          <a:xfrm>
            <a:off x="1835697" y="5373216"/>
            <a:ext cx="568863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AR" sz="2400" dirty="0" smtClean="0"/>
              <a:t>Análisis de la distribución y por zonas</a:t>
            </a:r>
            <a:endParaRPr lang="es-AR" sz="2400" dirty="0"/>
          </a:p>
        </p:txBody>
      </p:sp>
      <p:sp>
        <p:nvSpPr>
          <p:cNvPr id="6" name="5 Flecha abajo"/>
          <p:cNvSpPr/>
          <p:nvPr/>
        </p:nvSpPr>
        <p:spPr>
          <a:xfrm>
            <a:off x="4211960" y="3926284"/>
            <a:ext cx="122413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CuadroTexto"/>
          <p:cNvSpPr txBox="1"/>
          <p:nvPr/>
        </p:nvSpPr>
        <p:spPr>
          <a:xfrm>
            <a:off x="3707904" y="2994857"/>
            <a:ext cx="201622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2400" dirty="0" smtClean="0"/>
              <a:t>Estudiantes </a:t>
            </a:r>
          </a:p>
        </p:txBody>
      </p:sp>
      <p:sp>
        <p:nvSpPr>
          <p:cNvPr id="10" name="9 CuadroTexto"/>
          <p:cNvSpPr txBox="1"/>
          <p:nvPr/>
        </p:nvSpPr>
        <p:spPr>
          <a:xfrm>
            <a:off x="6012160" y="2957713"/>
            <a:ext cx="201622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2400" dirty="0" smtClean="0"/>
              <a:t>Egresados</a:t>
            </a:r>
          </a:p>
        </p:txBody>
      </p:sp>
      <p:sp>
        <p:nvSpPr>
          <p:cNvPr id="11" name="10 CuadroTexto"/>
          <p:cNvSpPr txBox="1"/>
          <p:nvPr/>
        </p:nvSpPr>
        <p:spPr>
          <a:xfrm>
            <a:off x="1835696" y="4669685"/>
            <a:ext cx="568863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400" dirty="0" smtClean="0"/>
              <a:t>Análisis por Rama, Disciplina y Área</a:t>
            </a:r>
            <a:endParaRPr lang="es-AR" sz="2400" dirty="0"/>
          </a:p>
        </p:txBody>
      </p:sp>
    </p:spTree>
    <p:extLst>
      <p:ext uri="{BB962C8B-B14F-4D97-AF65-F5344CB8AC3E}">
        <p14:creationId xmlns:p14="http://schemas.microsoft.com/office/powerpoint/2010/main" xmlns="" val="286824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8344" y="5373216"/>
            <a:ext cx="10795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Marcador de contenido"/>
          <p:cNvSpPr>
            <a:spLocks noGrp="1"/>
          </p:cNvSpPr>
          <p:nvPr>
            <p:ph sz="quarter" idx="1"/>
          </p:nvPr>
        </p:nvSpPr>
        <p:spPr>
          <a:xfrm>
            <a:off x="395536" y="1556792"/>
            <a:ext cx="8367464" cy="4896544"/>
          </a:xfrm>
        </p:spPr>
        <p:txBody>
          <a:bodyPr>
            <a:normAutofit fontScale="47500" lnSpcReduction="20000"/>
          </a:bodyPr>
          <a:lstStyle/>
          <a:p>
            <a:r>
              <a:rPr lang="es-MX" sz="6200" b="1" dirty="0" smtClean="0"/>
              <a:t>Oferta, evolución, superposiciones y vacancia: </a:t>
            </a:r>
          </a:p>
          <a:p>
            <a:pPr lvl="1"/>
            <a:r>
              <a:rPr lang="es-MX" sz="6400" dirty="0" smtClean="0"/>
              <a:t>la cantidad de carreras</a:t>
            </a:r>
            <a:r>
              <a:rPr lang="es-MX" sz="6400" dirty="0"/>
              <a:t> </a:t>
            </a:r>
            <a:r>
              <a:rPr lang="es-MX" sz="6400" dirty="0" smtClean="0"/>
              <a:t>y títulos que se ofrecen en cada año, en cada Rama, Disciplina y Área en la Región y por zona.</a:t>
            </a:r>
          </a:p>
          <a:p>
            <a:pPr lvl="1"/>
            <a:r>
              <a:rPr lang="es-AR" sz="6400" dirty="0" smtClean="0"/>
              <a:t>Aquellas carreras con </a:t>
            </a:r>
            <a:r>
              <a:rPr lang="es-AR" sz="6400" dirty="0"/>
              <a:t>mayor </a:t>
            </a:r>
            <a:r>
              <a:rPr lang="es-AR" sz="6400" dirty="0" smtClean="0"/>
              <a:t>o menor presencia </a:t>
            </a:r>
            <a:r>
              <a:rPr lang="es-AR" sz="6400" dirty="0"/>
              <a:t>y </a:t>
            </a:r>
            <a:r>
              <a:rPr lang="es-AR" sz="6400" dirty="0" smtClean="0"/>
              <a:t>aquellas vacantes en cada Rama y en la Región y en cada zona en particular.</a:t>
            </a:r>
            <a:endParaRPr lang="es-AR" sz="6400" dirty="0"/>
          </a:p>
          <a:p>
            <a:pPr lvl="1"/>
            <a:r>
              <a:rPr lang="es-MX" sz="6400" dirty="0" smtClean="0"/>
              <a:t>La presencia de cada tipo de título: licenciaturas, ingenierías, CCC, profesorados,  tecnicaturas </a:t>
            </a:r>
            <a:r>
              <a:rPr lang="es-AR" sz="6400" dirty="0"/>
              <a:t>en la Región y en cada zona en particular</a:t>
            </a:r>
            <a:r>
              <a:rPr lang="es-AR" sz="6400" dirty="0" smtClean="0"/>
              <a:t>.</a:t>
            </a:r>
            <a:r>
              <a:rPr lang="es-MX" sz="6400" dirty="0" smtClean="0"/>
              <a:t> </a:t>
            </a:r>
          </a:p>
          <a:p>
            <a:pPr lvl="1"/>
            <a:r>
              <a:rPr lang="es-MX" sz="6400" dirty="0" smtClean="0"/>
              <a:t>La presencia de la modalidad a distancia </a:t>
            </a:r>
            <a:r>
              <a:rPr lang="es-AR" sz="6400" dirty="0"/>
              <a:t>en la Región y en cada zona en particular</a:t>
            </a:r>
            <a:r>
              <a:rPr lang="es-AR" sz="6400" dirty="0" smtClean="0"/>
              <a:t>.</a:t>
            </a:r>
            <a:r>
              <a:rPr lang="es-MX" sz="6400" dirty="0" smtClean="0"/>
              <a:t> </a:t>
            </a:r>
          </a:p>
          <a:p>
            <a:endParaRPr lang="es-MX" sz="6200" dirty="0" smtClean="0"/>
          </a:p>
          <a:p>
            <a:endParaRPr lang="es-MX" sz="6200" dirty="0" smtClean="0"/>
          </a:p>
          <a:p>
            <a:endParaRPr lang="es-MX" sz="6200" dirty="0"/>
          </a:p>
          <a:p>
            <a:endParaRPr lang="es-MX" dirty="0"/>
          </a:p>
          <a:p>
            <a:endParaRPr lang="es-MX" dirty="0" smtClean="0"/>
          </a:p>
          <a:p>
            <a:endParaRPr lang="es-AR" dirty="0"/>
          </a:p>
        </p:txBody>
      </p:sp>
      <p:sp>
        <p:nvSpPr>
          <p:cNvPr id="5" name="4 Título"/>
          <p:cNvSpPr>
            <a:spLocks noGrp="1"/>
          </p:cNvSpPr>
          <p:nvPr>
            <p:ph type="title"/>
          </p:nvPr>
        </p:nvSpPr>
        <p:spPr>
          <a:xfrm>
            <a:off x="357158" y="214290"/>
            <a:ext cx="8351738" cy="968152"/>
          </a:xfrm>
          <a:solidFill>
            <a:schemeClr val="accent2"/>
          </a:soli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0" indent="0" algn="ctr"/>
            <a:r>
              <a:rPr lang="es-MX" sz="4000" b="1" dirty="0" smtClean="0">
                <a:solidFill>
                  <a:schemeClr val="bg1"/>
                </a:solidFill>
              </a:rPr>
              <a:t>¿Qué información permite obtener? </a:t>
            </a:r>
            <a:endParaRPr lang="es-AR" sz="4000" b="1" dirty="0">
              <a:solidFill>
                <a:schemeClr val="bg1"/>
              </a:solidFill>
            </a:endParaRPr>
          </a:p>
        </p:txBody>
      </p:sp>
    </p:spTree>
    <p:extLst>
      <p:ext uri="{BB962C8B-B14F-4D97-AF65-F5344CB8AC3E}">
        <p14:creationId xmlns:p14="http://schemas.microsoft.com/office/powerpoint/2010/main" xmlns="" val="2777858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8344" y="5373216"/>
            <a:ext cx="10795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Marcador de contenido"/>
          <p:cNvSpPr>
            <a:spLocks noGrp="1"/>
          </p:cNvSpPr>
          <p:nvPr>
            <p:ph sz="quarter" idx="1"/>
          </p:nvPr>
        </p:nvSpPr>
        <p:spPr>
          <a:xfrm>
            <a:off x="395536" y="1556792"/>
            <a:ext cx="8352308" cy="3816424"/>
          </a:xfrm>
        </p:spPr>
        <p:txBody>
          <a:bodyPr>
            <a:normAutofit/>
          </a:bodyPr>
          <a:lstStyle/>
          <a:p>
            <a:pPr marL="320040" lvl="1" indent="-320040">
              <a:spcBef>
                <a:spcPts val="700"/>
              </a:spcBef>
              <a:buClr>
                <a:schemeClr val="accent2"/>
              </a:buClr>
              <a:buSzPct val="60000"/>
              <a:buFont typeface="Wingdings"/>
              <a:buChar char=""/>
            </a:pPr>
            <a:r>
              <a:rPr lang="es-MX" sz="3000" b="1" dirty="0" smtClean="0"/>
              <a:t>La </a:t>
            </a:r>
            <a:r>
              <a:rPr lang="es-MX" sz="3000" b="1" dirty="0"/>
              <a:t>matrícula</a:t>
            </a:r>
          </a:p>
          <a:p>
            <a:pPr lvl="1"/>
            <a:r>
              <a:rPr lang="es-MX" sz="3000" dirty="0"/>
              <a:t>l</a:t>
            </a:r>
            <a:r>
              <a:rPr lang="es-MX" sz="3000" dirty="0" smtClean="0"/>
              <a:t>a </a:t>
            </a:r>
            <a:r>
              <a:rPr lang="es-MX" sz="3000" dirty="0"/>
              <a:t>cantidad de estudiantes </a:t>
            </a:r>
            <a:r>
              <a:rPr lang="es-MX" sz="3000" dirty="0" smtClean="0"/>
              <a:t>y Nuevos Inscriptos por carrera</a:t>
            </a:r>
          </a:p>
          <a:p>
            <a:pPr lvl="1"/>
            <a:r>
              <a:rPr lang="es-MX" sz="3000" dirty="0" smtClean="0"/>
              <a:t>su </a:t>
            </a:r>
            <a:r>
              <a:rPr lang="es-MX" sz="3000" dirty="0"/>
              <a:t>distribución entre las distintas </a:t>
            </a:r>
            <a:r>
              <a:rPr lang="es-MX" sz="3000" dirty="0" smtClean="0"/>
              <a:t>Ramas, Disciplinas y Áreas</a:t>
            </a:r>
            <a:endParaRPr lang="es-MX" sz="3000" dirty="0"/>
          </a:p>
          <a:p>
            <a:pPr lvl="1"/>
            <a:r>
              <a:rPr lang="es-MX" sz="3000" dirty="0"/>
              <a:t>su distribución </a:t>
            </a:r>
            <a:r>
              <a:rPr lang="es-MX" sz="3000" dirty="0" smtClean="0"/>
              <a:t>en la Región en </a:t>
            </a:r>
            <a:r>
              <a:rPr lang="es-MX" sz="3000" dirty="0"/>
              <a:t>las distintas </a:t>
            </a:r>
            <a:r>
              <a:rPr lang="es-MX" sz="3000" dirty="0" smtClean="0"/>
              <a:t>zonas</a:t>
            </a:r>
            <a:endParaRPr lang="es-MX" sz="3000" dirty="0"/>
          </a:p>
          <a:p>
            <a:pPr lvl="1"/>
            <a:r>
              <a:rPr lang="es-MX" sz="3000" dirty="0" smtClean="0"/>
              <a:t>los </a:t>
            </a:r>
            <a:r>
              <a:rPr lang="es-MX" sz="3000" dirty="0"/>
              <a:t>partidos de procedencia de los </a:t>
            </a:r>
            <a:r>
              <a:rPr lang="es-MX" sz="3000" dirty="0" smtClean="0"/>
              <a:t>estudiantes</a:t>
            </a:r>
            <a:endParaRPr lang="es-MX" sz="3000" dirty="0"/>
          </a:p>
          <a:p>
            <a:endParaRPr lang="es-MX" sz="6200" dirty="0" smtClean="0"/>
          </a:p>
          <a:p>
            <a:endParaRPr lang="es-MX" sz="6200" dirty="0" smtClean="0"/>
          </a:p>
          <a:p>
            <a:endParaRPr lang="es-MX" sz="6200" dirty="0"/>
          </a:p>
          <a:p>
            <a:endParaRPr lang="es-MX" dirty="0"/>
          </a:p>
          <a:p>
            <a:endParaRPr lang="es-MX" dirty="0" smtClean="0"/>
          </a:p>
          <a:p>
            <a:endParaRPr lang="es-AR" dirty="0"/>
          </a:p>
        </p:txBody>
      </p:sp>
      <p:sp>
        <p:nvSpPr>
          <p:cNvPr id="5" name="4 Título"/>
          <p:cNvSpPr>
            <a:spLocks noGrp="1"/>
          </p:cNvSpPr>
          <p:nvPr>
            <p:ph type="title"/>
          </p:nvPr>
        </p:nvSpPr>
        <p:spPr>
          <a:xfrm>
            <a:off x="357158" y="214290"/>
            <a:ext cx="8351738" cy="968152"/>
          </a:xfrm>
          <a:solidFill>
            <a:schemeClr val="accent2"/>
          </a:soli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0" indent="0" algn="ctr"/>
            <a:r>
              <a:rPr lang="es-MX" sz="4000" b="1" dirty="0" smtClean="0">
                <a:solidFill>
                  <a:schemeClr val="bg1"/>
                </a:solidFill>
              </a:rPr>
              <a:t>¿Qué información permite obtener? </a:t>
            </a:r>
            <a:endParaRPr lang="es-AR" sz="4000" b="1" dirty="0">
              <a:solidFill>
                <a:schemeClr val="bg1"/>
              </a:solidFill>
            </a:endParaRPr>
          </a:p>
        </p:txBody>
      </p:sp>
    </p:spTree>
    <p:extLst>
      <p:ext uri="{BB962C8B-B14F-4D97-AF65-F5344CB8AC3E}">
        <p14:creationId xmlns:p14="http://schemas.microsoft.com/office/powerpoint/2010/main" xmlns="" val="4166545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8344" y="5373216"/>
            <a:ext cx="10795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Marcador de contenido"/>
          <p:cNvSpPr>
            <a:spLocks noGrp="1"/>
          </p:cNvSpPr>
          <p:nvPr>
            <p:ph sz="quarter" idx="1"/>
          </p:nvPr>
        </p:nvSpPr>
        <p:spPr>
          <a:xfrm>
            <a:off x="467544" y="1556792"/>
            <a:ext cx="8295456" cy="4896544"/>
          </a:xfrm>
        </p:spPr>
        <p:txBody>
          <a:bodyPr>
            <a:normAutofit/>
          </a:bodyPr>
          <a:lstStyle/>
          <a:p>
            <a:r>
              <a:rPr lang="es-MX" sz="3200" b="1" dirty="0" smtClean="0"/>
              <a:t>Egresados</a:t>
            </a:r>
          </a:p>
          <a:p>
            <a:pPr lvl="1"/>
            <a:r>
              <a:rPr lang="es-MX" sz="3200" dirty="0"/>
              <a:t>L</a:t>
            </a:r>
            <a:r>
              <a:rPr lang="es-MX" sz="3200" dirty="0" smtClean="0"/>
              <a:t>a </a:t>
            </a:r>
            <a:r>
              <a:rPr lang="es-MX" sz="3200" dirty="0"/>
              <a:t>cantidad de egresados </a:t>
            </a:r>
            <a:r>
              <a:rPr lang="es-MX" sz="3200" dirty="0" smtClean="0"/>
              <a:t>por título</a:t>
            </a:r>
            <a:endParaRPr lang="es-MX" sz="3200" dirty="0"/>
          </a:p>
          <a:p>
            <a:pPr lvl="1"/>
            <a:r>
              <a:rPr lang="es-MX" sz="3200" dirty="0" smtClean="0"/>
              <a:t>Su </a:t>
            </a:r>
            <a:r>
              <a:rPr lang="es-MX" sz="3200" dirty="0"/>
              <a:t>distribución entre las distintas Ramas, Disciplinas y Áreas</a:t>
            </a:r>
          </a:p>
          <a:p>
            <a:pPr lvl="1"/>
            <a:r>
              <a:rPr lang="es-MX" sz="3200" dirty="0"/>
              <a:t>S</a:t>
            </a:r>
            <a:r>
              <a:rPr lang="es-MX" sz="3200" dirty="0" smtClean="0"/>
              <a:t>u </a:t>
            </a:r>
            <a:r>
              <a:rPr lang="es-MX" sz="3200" dirty="0"/>
              <a:t>distribución </a:t>
            </a:r>
            <a:r>
              <a:rPr lang="es-MX" sz="3200" dirty="0" smtClean="0"/>
              <a:t>en la Región en las distintas zonas</a:t>
            </a:r>
            <a:endParaRPr lang="es-MX" sz="3200" dirty="0"/>
          </a:p>
          <a:p>
            <a:endParaRPr lang="es-MX" sz="6200" dirty="0" smtClean="0"/>
          </a:p>
          <a:p>
            <a:endParaRPr lang="es-MX" sz="6200" dirty="0" smtClean="0"/>
          </a:p>
          <a:p>
            <a:endParaRPr lang="es-MX" sz="6200" dirty="0"/>
          </a:p>
          <a:p>
            <a:endParaRPr lang="es-MX" dirty="0"/>
          </a:p>
          <a:p>
            <a:endParaRPr lang="es-MX" dirty="0" smtClean="0"/>
          </a:p>
          <a:p>
            <a:endParaRPr lang="es-AR" dirty="0"/>
          </a:p>
        </p:txBody>
      </p:sp>
      <p:sp>
        <p:nvSpPr>
          <p:cNvPr id="5" name="4 Título"/>
          <p:cNvSpPr>
            <a:spLocks noGrp="1"/>
          </p:cNvSpPr>
          <p:nvPr>
            <p:ph type="title"/>
          </p:nvPr>
        </p:nvSpPr>
        <p:spPr>
          <a:xfrm>
            <a:off x="357158" y="214290"/>
            <a:ext cx="8351738" cy="968152"/>
          </a:xfrm>
          <a:solidFill>
            <a:schemeClr val="accent2"/>
          </a:soli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0" indent="0" algn="ctr"/>
            <a:r>
              <a:rPr lang="es-MX" sz="4000" b="1" dirty="0" smtClean="0">
                <a:solidFill>
                  <a:schemeClr val="bg1"/>
                </a:solidFill>
              </a:rPr>
              <a:t>¿Qué información permite obtener? </a:t>
            </a:r>
            <a:endParaRPr lang="es-AR" sz="4000" b="1" dirty="0">
              <a:solidFill>
                <a:schemeClr val="bg1"/>
              </a:solidFill>
            </a:endParaRPr>
          </a:p>
        </p:txBody>
      </p:sp>
    </p:spTree>
    <p:extLst>
      <p:ext uri="{BB962C8B-B14F-4D97-AF65-F5344CB8AC3E}">
        <p14:creationId xmlns:p14="http://schemas.microsoft.com/office/powerpoint/2010/main" xmlns="" val="137251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1502688"/>
            <a:ext cx="8136904" cy="5078313"/>
          </a:xfrm>
          <a:prstGeom prst="rect">
            <a:avLst/>
          </a:prstGeom>
          <a:noFill/>
        </p:spPr>
        <p:txBody>
          <a:bodyPr wrap="square" rtlCol="0">
            <a:spAutoFit/>
          </a:bodyPr>
          <a:lstStyle/>
          <a:p>
            <a:r>
              <a:rPr lang="es-MX" dirty="0" smtClean="0"/>
              <a:t>¿Cuántas carreras </a:t>
            </a:r>
            <a:r>
              <a:rPr lang="es-MX" dirty="0"/>
              <a:t>hay? </a:t>
            </a:r>
            <a:endParaRPr lang="es-MX" dirty="0" smtClean="0"/>
          </a:p>
          <a:p>
            <a:r>
              <a:rPr lang="es-MX" dirty="0" smtClean="0"/>
              <a:t>¿Cuál </a:t>
            </a:r>
            <a:r>
              <a:rPr lang="es-MX" dirty="0"/>
              <a:t>es la rama </a:t>
            </a:r>
            <a:r>
              <a:rPr lang="es-MX" dirty="0" smtClean="0"/>
              <a:t>o área con </a:t>
            </a:r>
            <a:r>
              <a:rPr lang="es-MX" dirty="0"/>
              <a:t>mayor presencia y con menor presencia en la Región?</a:t>
            </a:r>
          </a:p>
          <a:p>
            <a:r>
              <a:rPr lang="es-MX" dirty="0" smtClean="0"/>
              <a:t>¿</a:t>
            </a:r>
            <a:r>
              <a:rPr lang="es-MX" dirty="0"/>
              <a:t>Qué no se está ofertando en la Región o en una zona en particular? ¿Qué disciplinas están presentes y cuáles ausentes?</a:t>
            </a:r>
          </a:p>
          <a:p>
            <a:r>
              <a:rPr lang="es-MX" dirty="0" smtClean="0"/>
              <a:t>¿</a:t>
            </a:r>
            <a:r>
              <a:rPr lang="es-MX" dirty="0"/>
              <a:t>Hay superposición de la oferta? </a:t>
            </a:r>
          </a:p>
          <a:p>
            <a:r>
              <a:rPr lang="es-MX" dirty="0"/>
              <a:t>¿Cuál es la oferta de las universidades privadas y dónde se encuentran? </a:t>
            </a:r>
          </a:p>
          <a:p>
            <a:r>
              <a:rPr lang="es-MX" dirty="0" smtClean="0"/>
              <a:t>Ranking </a:t>
            </a:r>
            <a:r>
              <a:rPr lang="es-MX" dirty="0"/>
              <a:t>de carreras por disciplina / por área.</a:t>
            </a:r>
          </a:p>
          <a:p>
            <a:r>
              <a:rPr lang="es-MX" dirty="0"/>
              <a:t>¿Oferta tradicional o innovadora?</a:t>
            </a:r>
          </a:p>
          <a:p>
            <a:r>
              <a:rPr lang="es-MX" dirty="0"/>
              <a:t>¿Cuál es la presencia de modalidad distancia y en qué ramas / disciplinas o tipo de carreras?</a:t>
            </a:r>
          </a:p>
          <a:p>
            <a:r>
              <a:rPr lang="es-MX" dirty="0"/>
              <a:t>¿Las Ingenierías están presentes en todas las zonas? </a:t>
            </a:r>
            <a:r>
              <a:rPr lang="es-MX" dirty="0" smtClean="0"/>
              <a:t>¿Cuáles son?</a:t>
            </a:r>
          </a:p>
          <a:p>
            <a:r>
              <a:rPr lang="es-MX" dirty="0" smtClean="0"/>
              <a:t>¿Cuáles profesorados se están ofertando y dónde?</a:t>
            </a:r>
            <a:endParaRPr lang="es-MX" dirty="0"/>
          </a:p>
          <a:p>
            <a:r>
              <a:rPr lang="es-MX" dirty="0" smtClean="0"/>
              <a:t>¿Cuántos estudiantes  y egresados hay? </a:t>
            </a:r>
          </a:p>
          <a:p>
            <a:r>
              <a:rPr lang="es-MX" dirty="0" smtClean="0"/>
              <a:t>¿En qué carreras / áreas / disciplinas se concentran los alumnos? </a:t>
            </a:r>
          </a:p>
          <a:p>
            <a:r>
              <a:rPr lang="es-MX" dirty="0" smtClean="0"/>
              <a:t>¿Hay particularidades en la oferta según la zona?</a:t>
            </a:r>
            <a:endParaRPr lang="es-MX" dirty="0"/>
          </a:p>
          <a:p>
            <a:r>
              <a:rPr lang="es-MX" dirty="0" smtClean="0"/>
              <a:t>¿Cuáles son los partidos de influencia de nuestras universidades? ¿De donde vienen nuestros alumnos?</a:t>
            </a:r>
          </a:p>
          <a:p>
            <a:r>
              <a:rPr lang="es-MX" dirty="0" smtClean="0"/>
              <a:t>¿Egresados de qué </a:t>
            </a:r>
            <a:r>
              <a:rPr lang="es-MX" dirty="0"/>
              <a:t>á</a:t>
            </a:r>
            <a:r>
              <a:rPr lang="es-MX" dirty="0" smtClean="0"/>
              <a:t>reas hemos producido? </a:t>
            </a:r>
            <a:endParaRPr lang="es-MX" dirty="0"/>
          </a:p>
        </p:txBody>
      </p:sp>
      <p:sp>
        <p:nvSpPr>
          <p:cNvPr id="4"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s-MX" sz="3200" b="1" dirty="0" smtClean="0"/>
              <a:t>¿Qué preguntas permite responder? Algunos ejemplos…</a:t>
            </a:r>
            <a:endParaRPr lang="es-AR" sz="3200" b="1" dirty="0"/>
          </a:p>
        </p:txBody>
      </p:sp>
    </p:spTree>
    <p:extLst>
      <p:ext uri="{BB962C8B-B14F-4D97-AF65-F5344CB8AC3E}">
        <p14:creationId xmlns:p14="http://schemas.microsoft.com/office/powerpoint/2010/main" xmlns="" val="2937906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s-MX" sz="3200" b="1" dirty="0" smtClean="0"/>
              <a:t>Las universidades de la RUNCOB en números. Año 2012</a:t>
            </a:r>
            <a:endParaRPr lang="es-AR" sz="3200" b="1"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xmlns="" val="1943416505"/>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23751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ES" sz="3600" dirty="0" smtClean="0"/>
              <a:t>Propósitos generales </a:t>
            </a:r>
            <a:br>
              <a:rPr lang="es-ES" sz="3600" dirty="0" smtClean="0"/>
            </a:br>
            <a:r>
              <a:rPr lang="es-ES" sz="3600" dirty="0" smtClean="0"/>
              <a:t>de la Subcomisión</a:t>
            </a:r>
            <a:endParaRPr lang="es-ES" sz="3600" dirty="0"/>
          </a:p>
        </p:txBody>
      </p:sp>
      <p:sp>
        <p:nvSpPr>
          <p:cNvPr id="5" name="4 Marcador de contenido"/>
          <p:cNvSpPr>
            <a:spLocks noGrp="1"/>
          </p:cNvSpPr>
          <p:nvPr>
            <p:ph sz="quarter" idx="1"/>
          </p:nvPr>
        </p:nvSpPr>
        <p:spPr>
          <a:xfrm>
            <a:off x="612648" y="1600200"/>
            <a:ext cx="8279832" cy="5141168"/>
          </a:xfr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a:normAutofit fontScale="40000" lnSpcReduction="20000"/>
          </a:bodyPr>
          <a:lstStyle/>
          <a:p>
            <a:pPr>
              <a:buSzPct val="81000"/>
              <a:buFont typeface="Wingdings" pitchFamily="2" charset="2"/>
              <a:buChar char="q"/>
            </a:pPr>
            <a:endParaRPr lang="es-AR" sz="3200" i="1" dirty="0" smtClean="0">
              <a:solidFill>
                <a:schemeClr val="tx1"/>
              </a:solidFill>
            </a:endParaRPr>
          </a:p>
          <a:p>
            <a:pPr marL="0" indent="0" algn="just">
              <a:buSzPct val="81000"/>
              <a:buNone/>
            </a:pPr>
            <a:r>
              <a:rPr lang="es-AR" sz="7000" dirty="0">
                <a:solidFill>
                  <a:schemeClr val="tx1"/>
                </a:solidFill>
              </a:rPr>
              <a:t>Desde sus inicios la Red de Universidades N</a:t>
            </a:r>
            <a:r>
              <a:rPr lang="es-AR" sz="7000" dirty="0" smtClean="0">
                <a:solidFill>
                  <a:schemeClr val="tx1"/>
                </a:solidFill>
              </a:rPr>
              <a:t>acionales del </a:t>
            </a:r>
            <a:r>
              <a:rPr lang="es-AR" sz="7000" dirty="0">
                <a:solidFill>
                  <a:schemeClr val="tx1"/>
                </a:solidFill>
              </a:rPr>
              <a:t>Conurbano Bonaerense (</a:t>
            </a:r>
            <a:r>
              <a:rPr lang="es-AR" sz="7000" dirty="0" err="1" smtClean="0">
                <a:solidFill>
                  <a:schemeClr val="tx1"/>
                </a:solidFill>
              </a:rPr>
              <a:t>RUNCoB</a:t>
            </a:r>
            <a:r>
              <a:rPr lang="es-AR" sz="7000" dirty="0">
                <a:solidFill>
                  <a:schemeClr val="tx1"/>
                </a:solidFill>
              </a:rPr>
              <a:t>) se </a:t>
            </a:r>
            <a:r>
              <a:rPr lang="es-AR" sz="7000" dirty="0" smtClean="0">
                <a:solidFill>
                  <a:schemeClr val="tx1"/>
                </a:solidFill>
              </a:rPr>
              <a:t>constituyó </a:t>
            </a:r>
            <a:r>
              <a:rPr lang="es-AR" sz="7000" dirty="0">
                <a:solidFill>
                  <a:schemeClr val="tx1"/>
                </a:solidFill>
              </a:rPr>
              <a:t>con el propósito de crear vínculos de cooperación entre las universidades miembros en todas las áreas que son de su </a:t>
            </a:r>
            <a:r>
              <a:rPr lang="es-AR" sz="7000" dirty="0" smtClean="0">
                <a:solidFill>
                  <a:schemeClr val="tx1"/>
                </a:solidFill>
              </a:rPr>
              <a:t>competencia.</a:t>
            </a:r>
          </a:p>
          <a:p>
            <a:pPr marL="0" indent="0" algn="just">
              <a:buSzPct val="81000"/>
              <a:buNone/>
            </a:pPr>
            <a:endParaRPr lang="es-AR" sz="7000" dirty="0" smtClean="0">
              <a:solidFill>
                <a:schemeClr val="tx1"/>
              </a:solidFill>
            </a:endParaRPr>
          </a:p>
          <a:p>
            <a:pPr marL="0" indent="0">
              <a:buSzPct val="81000"/>
              <a:buNone/>
            </a:pPr>
            <a:r>
              <a:rPr lang="es-AR" sz="7000" dirty="0" smtClean="0">
                <a:solidFill>
                  <a:schemeClr val="tx1"/>
                </a:solidFill>
              </a:rPr>
              <a:t>La construcción a partir de datos de información </a:t>
            </a:r>
            <a:r>
              <a:rPr lang="es-AR" sz="7000" dirty="0">
                <a:solidFill>
                  <a:schemeClr val="tx1"/>
                </a:solidFill>
              </a:rPr>
              <a:t>para la toma de decisiones de </a:t>
            </a:r>
            <a:r>
              <a:rPr lang="es-AR" sz="7000" dirty="0" smtClean="0">
                <a:solidFill>
                  <a:schemeClr val="tx1"/>
                </a:solidFill>
              </a:rPr>
              <a:t>gestión en dichas áreas, se ha visto como un tema de principal interés, lo que llevó en su momento a la constitución de una Subcomisión </a:t>
            </a:r>
            <a:r>
              <a:rPr lang="es-AR" sz="7000" dirty="0">
                <a:solidFill>
                  <a:schemeClr val="tx1"/>
                </a:solidFill>
              </a:rPr>
              <a:t>de Información </a:t>
            </a:r>
            <a:r>
              <a:rPr lang="es-AR" sz="7000" dirty="0" smtClean="0">
                <a:solidFill>
                  <a:schemeClr val="tx1"/>
                </a:solidFill>
              </a:rPr>
              <a:t>Académica.</a:t>
            </a:r>
            <a:endParaRPr lang="es-AR" sz="7000" dirty="0">
              <a:solidFill>
                <a:schemeClr val="tx1"/>
              </a:solidFill>
            </a:endParaRPr>
          </a:p>
          <a:p>
            <a:pPr>
              <a:buSzPct val="81000"/>
              <a:buFont typeface="Wingdings" pitchFamily="2" charset="2"/>
              <a:buChar char="q"/>
            </a:pPr>
            <a:endParaRPr lang="es-AR" sz="3200" i="1" dirty="0" smtClean="0">
              <a:solidFill>
                <a:schemeClr val="tx1"/>
              </a:solidFill>
            </a:endParaRPr>
          </a:p>
          <a:p>
            <a:endParaRPr lang="es-AR" dirty="0"/>
          </a:p>
          <a:p>
            <a:endParaRPr lang="es-AR" dirty="0"/>
          </a:p>
        </p:txBody>
      </p:sp>
      <p:pic>
        <p:nvPicPr>
          <p:cNvPr id="7" name="Picture 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4368" y="188640"/>
            <a:ext cx="1081088" cy="1077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7085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txBox="1">
            <a:spLocks noGrp="1"/>
          </p:cNvSpPr>
          <p:nvPr>
            <p:ph type="title"/>
          </p:nvPr>
        </p:nvSpPr>
        <p:spPr>
          <a:prstGeom prst="rect">
            <a:avLst/>
          </a:prstGeom>
          <a:solidFill>
            <a:schemeClr val="accent2"/>
          </a:soli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anchor="ctr">
            <a:noAutofit/>
          </a:bodyPr>
          <a:lstStyle>
            <a:lvl1pPr algn="l" rtl="0" eaLnBrk="1" latinLnBrk="0" hangingPunct="1">
              <a:spcBef>
                <a:spcPct val="0"/>
              </a:spcBef>
              <a:buNone/>
              <a:defRPr kumimoji="0"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sz="3600" b="1" dirty="0" smtClean="0">
                <a:solidFill>
                  <a:schemeClr val="bg1"/>
                </a:solidFill>
              </a:rPr>
              <a:t>Las Ramas</a:t>
            </a:r>
            <a:endParaRPr lang="es-AR" sz="3600" b="1" dirty="0">
              <a:solidFill>
                <a:schemeClr val="bg1"/>
              </a:solidFill>
            </a:endParaRPr>
          </a:p>
        </p:txBody>
      </p:sp>
      <p:graphicFrame>
        <p:nvGraphicFramePr>
          <p:cNvPr id="3" name="2 Marcador de contenido"/>
          <p:cNvGraphicFramePr>
            <a:graphicFrameLocks noGrp="1"/>
          </p:cNvGraphicFramePr>
          <p:nvPr>
            <p:ph sz="quarter" idx="1"/>
            <p:extLst>
              <p:ext uri="{D42A27DB-BD31-4B8C-83A1-F6EECF244321}">
                <p14:modId xmlns:p14="http://schemas.microsoft.com/office/powerpoint/2010/main" xmlns="" val="4259472087"/>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0680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txBox="1">
            <a:spLocks noGrp="1"/>
          </p:cNvSpPr>
          <p:nvPr>
            <p:ph type="title"/>
          </p:nvPr>
        </p:nvSpPr>
        <p:spPr>
          <a:prstGeom prst="rect">
            <a:avLst/>
          </a:prstGeom>
          <a:solidFill>
            <a:schemeClr val="accent2"/>
          </a:soli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anchor="ctr">
            <a:noAutofit/>
          </a:bodyPr>
          <a:lstStyle>
            <a:lvl1pPr algn="l" rtl="0" eaLnBrk="1" latinLnBrk="0" hangingPunct="1">
              <a:spcBef>
                <a:spcPct val="0"/>
              </a:spcBef>
              <a:buNone/>
              <a:defRPr kumimoji="0"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sz="3600" b="1" dirty="0" smtClean="0">
                <a:solidFill>
                  <a:schemeClr val="bg1"/>
                </a:solidFill>
              </a:rPr>
              <a:t>Las zonas</a:t>
            </a:r>
            <a:endParaRPr lang="es-AR" sz="3600" b="1" dirty="0">
              <a:solidFill>
                <a:schemeClr val="bg1"/>
              </a:solidFill>
            </a:endParaRPr>
          </a:p>
        </p:txBody>
      </p:sp>
      <p:graphicFrame>
        <p:nvGraphicFramePr>
          <p:cNvPr id="3" name="2 Marcador de contenido"/>
          <p:cNvGraphicFramePr>
            <a:graphicFrameLocks noGrp="1"/>
          </p:cNvGraphicFramePr>
          <p:nvPr>
            <p:ph sz="quarter" idx="1"/>
            <p:extLst>
              <p:ext uri="{D42A27DB-BD31-4B8C-83A1-F6EECF244321}">
                <p14:modId xmlns:p14="http://schemas.microsoft.com/office/powerpoint/2010/main" xmlns="" val="2527845764"/>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7566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extLst>
              <p:ext uri="{D42A27DB-BD31-4B8C-83A1-F6EECF244321}">
                <p14:modId xmlns:p14="http://schemas.microsoft.com/office/powerpoint/2010/main" xmlns="" val="77865811"/>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a:spLocks noGrp="1"/>
          </p:cNvSpPr>
          <p:nvPr>
            <p:ph type="title"/>
          </p:nvPr>
        </p:nvSpPr>
        <p:spPr>
          <a:xfrm>
            <a:off x="611560" y="34616"/>
            <a:ext cx="8041814" cy="1378160"/>
          </a:xfrm>
          <a:solidFill>
            <a:schemeClr val="accent2"/>
          </a:solidFill>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s-MX" sz="3600" dirty="0" smtClean="0">
                <a:solidFill>
                  <a:schemeClr val="tx1"/>
                </a:solidFill>
              </a:rPr>
              <a:t/>
            </a:r>
            <a:br>
              <a:rPr lang="es-MX" sz="3600" dirty="0" smtClean="0">
                <a:solidFill>
                  <a:schemeClr val="tx1"/>
                </a:solidFill>
              </a:rPr>
            </a:br>
            <a:r>
              <a:rPr lang="es-MX" sz="3100" b="1" dirty="0" smtClean="0">
                <a:solidFill>
                  <a:schemeClr val="bg1"/>
                </a:solidFill>
              </a:rPr>
              <a:t>Distribución porcentual de Carreras, Estudiantes y Egresados según rama de conocimiento. </a:t>
            </a:r>
            <a:r>
              <a:rPr lang="es-MX" sz="2200" b="1" dirty="0">
                <a:solidFill>
                  <a:schemeClr val="bg1"/>
                </a:solidFill>
              </a:rPr>
              <a:t>Carreras de Pregrado y  Grado. Año 2012</a:t>
            </a:r>
            <a:r>
              <a:rPr lang="es-MX" sz="3200" dirty="0">
                <a:solidFill>
                  <a:schemeClr val="tx1"/>
                </a:solidFill>
              </a:rPr>
              <a:t/>
            </a:r>
            <a:br>
              <a:rPr lang="es-MX" sz="3200" dirty="0">
                <a:solidFill>
                  <a:schemeClr val="tx1"/>
                </a:solidFill>
              </a:rPr>
            </a:br>
            <a:r>
              <a:rPr lang="es-MX" sz="2700" dirty="0">
                <a:solidFill>
                  <a:schemeClr val="tx1"/>
                </a:solidFill>
              </a:rPr>
              <a:t/>
            </a:r>
            <a:br>
              <a:rPr lang="es-MX" sz="2700" dirty="0">
                <a:solidFill>
                  <a:schemeClr val="tx1"/>
                </a:solidFill>
              </a:rPr>
            </a:br>
            <a:endParaRPr lang="es-AR" sz="27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00392" y="5903290"/>
            <a:ext cx="817932" cy="817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CuadroTexto"/>
          <p:cNvSpPr txBox="1"/>
          <p:nvPr/>
        </p:nvSpPr>
        <p:spPr>
          <a:xfrm>
            <a:off x="676850" y="6142979"/>
            <a:ext cx="7239674" cy="338554"/>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1600" dirty="0" smtClean="0"/>
              <a:t>Fuente: Base RUNCOB, año 2012</a:t>
            </a:r>
            <a:endParaRPr lang="es-AR" sz="1600" dirty="0"/>
          </a:p>
        </p:txBody>
      </p:sp>
    </p:spTree>
    <p:extLst>
      <p:ext uri="{BB962C8B-B14F-4D97-AF65-F5344CB8AC3E}">
        <p14:creationId xmlns:p14="http://schemas.microsoft.com/office/powerpoint/2010/main" xmlns="" val="1290766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xmlns="" val="3204441614"/>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a:spLocks noGrp="1"/>
          </p:cNvSpPr>
          <p:nvPr>
            <p:ph type="title"/>
          </p:nvPr>
        </p:nvSpPr>
        <p:spPr>
          <a:solidFill>
            <a:schemeClr val="accent2"/>
          </a:solidFill>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s-MX" sz="3600" dirty="0" smtClean="0">
                <a:solidFill>
                  <a:schemeClr val="tx1"/>
                </a:solidFill>
              </a:rPr>
              <a:t/>
            </a:r>
            <a:br>
              <a:rPr lang="es-MX" sz="3600" dirty="0" smtClean="0">
                <a:solidFill>
                  <a:schemeClr val="tx1"/>
                </a:solidFill>
              </a:rPr>
            </a:br>
            <a:r>
              <a:rPr lang="es-MX" sz="3100" b="1" dirty="0" smtClean="0">
                <a:solidFill>
                  <a:schemeClr val="bg1"/>
                </a:solidFill>
              </a:rPr>
              <a:t>Distribución porcentual de Carreras por Rama según zona. </a:t>
            </a:r>
            <a:r>
              <a:rPr lang="es-MX" sz="2200" b="1" dirty="0">
                <a:solidFill>
                  <a:schemeClr val="bg1"/>
                </a:solidFill>
              </a:rPr>
              <a:t>Carreras de Pregrado y  Grado. Año 2012</a:t>
            </a:r>
            <a:r>
              <a:rPr lang="es-MX" sz="3200" dirty="0">
                <a:solidFill>
                  <a:schemeClr val="tx1"/>
                </a:solidFill>
              </a:rPr>
              <a:t/>
            </a:r>
            <a:br>
              <a:rPr lang="es-MX" sz="3200" dirty="0">
                <a:solidFill>
                  <a:schemeClr val="tx1"/>
                </a:solidFill>
              </a:rPr>
            </a:br>
            <a:r>
              <a:rPr lang="es-MX" sz="2700" dirty="0">
                <a:solidFill>
                  <a:schemeClr val="tx1"/>
                </a:solidFill>
              </a:rPr>
              <a:t/>
            </a:r>
            <a:br>
              <a:rPr lang="es-MX" sz="2700" dirty="0">
                <a:solidFill>
                  <a:schemeClr val="tx1"/>
                </a:solidFill>
              </a:rPr>
            </a:br>
            <a:endParaRPr lang="es-AR" sz="2700" dirty="0"/>
          </a:p>
        </p:txBody>
      </p:sp>
      <p:sp>
        <p:nvSpPr>
          <p:cNvPr id="6" name="5 CuadroTexto"/>
          <p:cNvSpPr txBox="1"/>
          <p:nvPr/>
        </p:nvSpPr>
        <p:spPr>
          <a:xfrm>
            <a:off x="676850" y="6142979"/>
            <a:ext cx="7239674" cy="338554"/>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1600" dirty="0" smtClean="0"/>
              <a:t>Fuente: Base RUNCOB, año 2012</a:t>
            </a:r>
            <a:endParaRPr lang="es-AR" sz="1600" dirty="0"/>
          </a:p>
        </p:txBody>
      </p:sp>
    </p:spTree>
    <p:extLst>
      <p:ext uri="{BB962C8B-B14F-4D97-AF65-F5344CB8AC3E}">
        <p14:creationId xmlns:p14="http://schemas.microsoft.com/office/powerpoint/2010/main" xmlns="" val="41136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Destacados en cada Rama</a:t>
            </a:r>
            <a:endParaRPr lang="es-AR"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8344" y="5373216"/>
            <a:ext cx="10795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6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dirty="0" smtClean="0"/>
              <a:t/>
            </a:r>
            <a:br>
              <a:rPr lang="es-MX" dirty="0" smtClean="0"/>
            </a:br>
            <a:r>
              <a:rPr lang="es-MX" b="1" dirty="0" smtClean="0"/>
              <a:t>Ciencias </a:t>
            </a:r>
            <a:r>
              <a:rPr lang="es-MX" b="1" dirty="0"/>
              <a:t>Aplicadas</a:t>
            </a:r>
            <a:r>
              <a:rPr lang="es-AR" dirty="0"/>
              <a:t/>
            </a:r>
            <a:br>
              <a:rPr lang="es-AR" dirty="0"/>
            </a:br>
            <a:endParaRPr lang="es-AR" dirty="0"/>
          </a:p>
        </p:txBody>
      </p:sp>
      <p:graphicFrame>
        <p:nvGraphicFramePr>
          <p:cNvPr id="11" name="10 Marcador de contenido"/>
          <p:cNvGraphicFramePr>
            <a:graphicFrameLocks noGrp="1"/>
          </p:cNvGraphicFramePr>
          <p:nvPr>
            <p:ph sz="quarter" idx="1"/>
            <p:extLst>
              <p:ext uri="{D42A27DB-BD31-4B8C-83A1-F6EECF244321}">
                <p14:modId xmlns:p14="http://schemas.microsoft.com/office/powerpoint/2010/main" xmlns="" val="1196992649"/>
              </p:ext>
            </p:extLst>
          </p:nvPr>
        </p:nvGraphicFramePr>
        <p:xfrm>
          <a:off x="683568" y="1628800"/>
          <a:ext cx="3886200" cy="1483360"/>
        </p:xfrm>
        <a:graphic>
          <a:graphicData uri="http://schemas.openxmlformats.org/drawingml/2006/table">
            <a:tbl>
              <a:tblPr firstRow="1" bandRow="1">
                <a:tableStyleId>{5C22544A-7EE6-4342-B048-85BDC9FD1C3A}</a:tableStyleId>
              </a:tblPr>
              <a:tblGrid>
                <a:gridCol w="3886200"/>
              </a:tblGrid>
              <a:tr h="370840">
                <a:tc>
                  <a:txBody>
                    <a:bodyPr/>
                    <a:lstStyle/>
                    <a:p>
                      <a:r>
                        <a:rPr lang="es-MX" dirty="0" smtClean="0">
                          <a:solidFill>
                            <a:sysClr val="windowText" lastClr="000000"/>
                          </a:solidFill>
                        </a:rPr>
                        <a:t>76 Carreras</a:t>
                      </a:r>
                      <a:endParaRPr lang="es-AR" dirty="0">
                        <a:solidFill>
                          <a:sysClr val="windowText" lastClr="000000"/>
                        </a:solidFill>
                      </a:endParaRPr>
                    </a:p>
                  </a:txBody>
                  <a:tcPr>
                    <a:solidFill>
                      <a:schemeClr val="accent1">
                        <a:lumMod val="20000"/>
                        <a:lumOff val="80000"/>
                      </a:schemeClr>
                    </a:solidFill>
                  </a:tcPr>
                </a:tc>
              </a:tr>
              <a:tr h="370840">
                <a:tc>
                  <a:txBody>
                    <a:bodyPr/>
                    <a:lstStyle/>
                    <a:p>
                      <a:r>
                        <a:rPr lang="es-MX" dirty="0" smtClean="0">
                          <a:solidFill>
                            <a:sysClr val="windowText" lastClr="000000"/>
                          </a:solidFill>
                        </a:rPr>
                        <a:t>97 Títulos</a:t>
                      </a:r>
                      <a:endParaRPr lang="es-AR" dirty="0">
                        <a:solidFill>
                          <a:sysClr val="windowText" lastClr="000000"/>
                        </a:solidFill>
                      </a:endParaRPr>
                    </a:p>
                  </a:txBody>
                  <a:tcPr/>
                </a:tc>
              </a:tr>
              <a:tr h="370840">
                <a:tc>
                  <a:txBody>
                    <a:bodyPr/>
                    <a:lstStyle/>
                    <a:p>
                      <a:r>
                        <a:rPr lang="es-MX" dirty="0" smtClean="0">
                          <a:solidFill>
                            <a:sysClr val="windowText" lastClr="000000"/>
                          </a:solidFill>
                        </a:rPr>
                        <a:t>24.082 Estudiantes</a:t>
                      </a:r>
                      <a:endParaRPr lang="es-AR" dirty="0">
                        <a:solidFill>
                          <a:sysClr val="windowText" lastClr="000000"/>
                        </a:solidFill>
                      </a:endParaRPr>
                    </a:p>
                  </a:txBody>
                  <a:tcPr/>
                </a:tc>
              </a:tr>
              <a:tr h="370840">
                <a:tc>
                  <a:txBody>
                    <a:bodyPr/>
                    <a:lstStyle/>
                    <a:p>
                      <a:r>
                        <a:rPr lang="es-MX" dirty="0" smtClean="0">
                          <a:solidFill>
                            <a:sysClr val="windowText" lastClr="000000"/>
                          </a:solidFill>
                        </a:rPr>
                        <a:t>786 Egresados</a:t>
                      </a:r>
                      <a:endParaRPr lang="es-AR" dirty="0">
                        <a:solidFill>
                          <a:sysClr val="windowText" lastClr="000000"/>
                        </a:solidFill>
                      </a:endParaRPr>
                    </a:p>
                  </a:txBody>
                  <a:tcPr/>
                </a:tc>
              </a:tr>
            </a:tbl>
          </a:graphicData>
        </a:graphic>
      </p:graphicFrame>
      <p:graphicFrame>
        <p:nvGraphicFramePr>
          <p:cNvPr id="9" name="8 Marcador de contenido"/>
          <p:cNvGraphicFramePr>
            <a:graphicFrameLocks noGrp="1"/>
          </p:cNvGraphicFramePr>
          <p:nvPr>
            <p:ph sz="quarter" idx="2"/>
            <p:extLst>
              <p:ext uri="{D42A27DB-BD31-4B8C-83A1-F6EECF244321}">
                <p14:modId xmlns:p14="http://schemas.microsoft.com/office/powerpoint/2010/main" xmlns="" val="3983677149"/>
              </p:ext>
            </p:extLst>
          </p:nvPr>
        </p:nvGraphicFramePr>
        <p:xfrm>
          <a:off x="683568" y="3140968"/>
          <a:ext cx="3816424"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2 Diagrama"/>
          <p:cNvGraphicFramePr/>
          <p:nvPr>
            <p:extLst>
              <p:ext uri="{D42A27DB-BD31-4B8C-83A1-F6EECF244321}">
                <p14:modId xmlns:p14="http://schemas.microsoft.com/office/powerpoint/2010/main" xmlns="" val="3423324541"/>
              </p:ext>
            </p:extLst>
          </p:nvPr>
        </p:nvGraphicFramePr>
        <p:xfrm>
          <a:off x="4716016" y="1700808"/>
          <a:ext cx="410445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CuadroTexto"/>
          <p:cNvSpPr txBox="1"/>
          <p:nvPr/>
        </p:nvSpPr>
        <p:spPr>
          <a:xfrm>
            <a:off x="5213354" y="1772816"/>
            <a:ext cx="3168352" cy="461665"/>
          </a:xfrm>
          <a:prstGeom prst="rect">
            <a:avLst/>
          </a:prstGeom>
          <a:noFill/>
        </p:spPr>
        <p:txBody>
          <a:bodyPr wrap="square" rtlCol="0">
            <a:spAutoFit/>
          </a:bodyPr>
          <a:lstStyle/>
          <a:p>
            <a:pPr algn="ctr"/>
            <a:r>
              <a:rPr lang="es-MX" sz="2400" dirty="0" smtClean="0"/>
              <a:t>DISCIPLINAS</a:t>
            </a:r>
            <a:endParaRPr lang="es-AR" sz="2400" dirty="0"/>
          </a:p>
        </p:txBody>
      </p:sp>
    </p:spTree>
    <p:extLst>
      <p:ext uri="{BB962C8B-B14F-4D97-AF65-F5344CB8AC3E}">
        <p14:creationId xmlns:p14="http://schemas.microsoft.com/office/powerpoint/2010/main" xmlns="" val="2371006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28600"/>
            <a:ext cx="8367464" cy="990600"/>
          </a:xfrm>
        </p:spPr>
        <p:txBody>
          <a:bodyPr>
            <a:noAutofit/>
          </a:bodyPr>
          <a:lstStyle/>
          <a:p>
            <a:pPr algn="ctr"/>
            <a:r>
              <a:rPr lang="es-ES" sz="3500" b="1" dirty="0" smtClean="0"/>
              <a:t>Diversificación de carreras y títulos dentro de la Rama</a:t>
            </a:r>
            <a:endParaRPr lang="es-AR" sz="3500" b="1" dirty="0"/>
          </a:p>
        </p:txBody>
      </p:sp>
      <p:graphicFrame>
        <p:nvGraphicFramePr>
          <p:cNvPr id="5" name="4 Marcador de contenido"/>
          <p:cNvGraphicFramePr>
            <a:graphicFrameLocks noGrp="1"/>
          </p:cNvGraphicFramePr>
          <p:nvPr>
            <p:ph sz="quarter" idx="1"/>
          </p:nvPr>
        </p:nvGraphicFramePr>
        <p:xfrm>
          <a:off x="251520" y="1628800"/>
          <a:ext cx="3456384" cy="3816422"/>
        </p:xfrm>
        <a:graphic>
          <a:graphicData uri="http://schemas.openxmlformats.org/drawingml/2006/table">
            <a:tbl>
              <a:tblPr firstRow="1" bandRow="1">
                <a:tableStyleId>{5C22544A-7EE6-4342-B048-85BDC9FD1C3A}</a:tableStyleId>
              </a:tblPr>
              <a:tblGrid>
                <a:gridCol w="1800200"/>
                <a:gridCol w="1656184"/>
              </a:tblGrid>
              <a:tr h="616935">
                <a:tc>
                  <a:txBody>
                    <a:bodyPr/>
                    <a:lstStyle/>
                    <a:p>
                      <a:pPr marL="0" algn="ctr" rtl="0" eaLnBrk="1" fontAlgn="b" latinLnBrk="0" hangingPunct="1"/>
                      <a:r>
                        <a:rPr kumimoji="0" lang="es-AR" sz="1700" b="1" kern="1200" dirty="0" smtClean="0">
                          <a:solidFill>
                            <a:sysClr val="windowText" lastClr="000000"/>
                          </a:solidFill>
                          <a:latin typeface="+mn-lt"/>
                          <a:ea typeface="+mn-ea"/>
                          <a:cs typeface="+mn-cs"/>
                        </a:rPr>
                        <a:t>Tipo</a:t>
                      </a:r>
                      <a:r>
                        <a:rPr kumimoji="0" lang="es-AR" sz="1700" kern="1200" dirty="0" smtClean="0">
                          <a:solidFill>
                            <a:sysClr val="windowText" lastClr="000000"/>
                          </a:solidFill>
                          <a:latin typeface="+mn-lt"/>
                          <a:ea typeface="+mn-ea"/>
                          <a:cs typeface="+mn-cs"/>
                        </a:rPr>
                        <a:t> de título</a:t>
                      </a:r>
                    </a:p>
                  </a:txBody>
                  <a:tcPr marL="0" marR="0" marT="0" marB="0" anchor="ctr"/>
                </a:tc>
                <a:tc>
                  <a:txBody>
                    <a:bodyPr/>
                    <a:lstStyle/>
                    <a:p>
                      <a:pPr marL="0" algn="ctr" rtl="0" eaLnBrk="1" fontAlgn="b" latinLnBrk="0" hangingPunct="1"/>
                      <a:r>
                        <a:rPr kumimoji="0" lang="es-ES" sz="1700" b="1" kern="1200" dirty="0" smtClean="0">
                          <a:solidFill>
                            <a:sysClr val="windowText" lastClr="000000"/>
                          </a:solidFill>
                          <a:latin typeface="+mn-lt"/>
                          <a:ea typeface="+mn-ea"/>
                          <a:cs typeface="+mn-cs"/>
                        </a:rPr>
                        <a:t>%</a:t>
                      </a:r>
                      <a:endParaRPr kumimoji="0" lang="es-AR" sz="1700" b="1" kern="1200" dirty="0" smtClean="0">
                        <a:solidFill>
                          <a:sysClr val="windowText" lastClr="000000"/>
                        </a:solidFill>
                        <a:latin typeface="+mn-lt"/>
                        <a:ea typeface="+mn-ea"/>
                        <a:cs typeface="+mn-cs"/>
                      </a:endParaRPr>
                    </a:p>
                  </a:txBody>
                  <a:tcPr marL="0" marR="0" marT="0" marB="0" anchor="ctr"/>
                </a:tc>
              </a:tr>
              <a:tr h="289188">
                <a:tc>
                  <a:txBody>
                    <a:bodyPr/>
                    <a:lstStyle/>
                    <a:p>
                      <a:pPr marL="0" algn="l" rtl="0" eaLnBrk="1" fontAlgn="b" latinLnBrk="0" hangingPunct="1"/>
                      <a:r>
                        <a:rPr kumimoji="0" lang="es-AR" sz="1700" kern="1200" dirty="0" smtClean="0">
                          <a:solidFill>
                            <a:sysClr val="windowText" lastClr="000000"/>
                          </a:solidFill>
                          <a:latin typeface="+mn-lt"/>
                          <a:ea typeface="+mn-ea"/>
                          <a:cs typeface="+mn-cs"/>
                        </a:rPr>
                        <a:t>Tecnicatura</a:t>
                      </a:r>
                    </a:p>
                  </a:txBody>
                  <a:tcPr marL="0" marR="0" marT="0" marB="0" anchor="ctr">
                    <a:solidFill>
                      <a:srgbClr val="FFC000"/>
                    </a:solidFill>
                  </a:tcPr>
                </a:tc>
                <a:tc>
                  <a:txBody>
                    <a:bodyPr/>
                    <a:lstStyle/>
                    <a:p>
                      <a:pPr marL="0" algn="ctr" rtl="0" eaLnBrk="1" fontAlgn="b" latinLnBrk="0" hangingPunct="1"/>
                      <a:r>
                        <a:rPr kumimoji="0" lang="es-AR" sz="1700" b="1" kern="1200" dirty="0" smtClean="0">
                          <a:solidFill>
                            <a:sysClr val="windowText" lastClr="000000"/>
                          </a:solidFill>
                          <a:latin typeface="+mn-lt"/>
                          <a:ea typeface="+mn-ea"/>
                          <a:cs typeface="+mn-cs"/>
                        </a:rPr>
                        <a:t>41,2%</a:t>
                      </a:r>
                    </a:p>
                  </a:txBody>
                  <a:tcPr marL="0" marR="0" marT="0" marB="0" anchor="ctr">
                    <a:solidFill>
                      <a:srgbClr val="FFC000"/>
                    </a:solidFill>
                  </a:tcPr>
                </a:tc>
              </a:tr>
              <a:tr h="289188">
                <a:tc>
                  <a:txBody>
                    <a:bodyPr/>
                    <a:lstStyle/>
                    <a:p>
                      <a:pPr marL="0" algn="l" rtl="0" eaLnBrk="1" fontAlgn="b" latinLnBrk="0" hangingPunct="1"/>
                      <a:r>
                        <a:rPr kumimoji="0" lang="es-AR" sz="1700" kern="1200" dirty="0" smtClean="0">
                          <a:solidFill>
                            <a:sysClr val="windowText" lastClr="000000"/>
                          </a:solidFill>
                          <a:latin typeface="+mn-lt"/>
                          <a:ea typeface="+mn-ea"/>
                          <a:cs typeface="+mn-cs"/>
                        </a:rPr>
                        <a:t>Ingeniería</a:t>
                      </a:r>
                    </a:p>
                  </a:txBody>
                  <a:tcPr marL="0" marR="0" marT="0" marB="0" anchor="ctr">
                    <a:solidFill>
                      <a:srgbClr val="FFC000"/>
                    </a:solidFill>
                  </a:tcPr>
                </a:tc>
                <a:tc>
                  <a:txBody>
                    <a:bodyPr/>
                    <a:lstStyle/>
                    <a:p>
                      <a:pPr marL="0" algn="ctr" rtl="0" eaLnBrk="1" fontAlgn="b" latinLnBrk="0" hangingPunct="1"/>
                      <a:r>
                        <a:rPr kumimoji="0" lang="es-AR" sz="1700" b="1" kern="1200" dirty="0" smtClean="0">
                          <a:solidFill>
                            <a:sysClr val="windowText" lastClr="000000"/>
                          </a:solidFill>
                          <a:latin typeface="+mn-lt"/>
                          <a:ea typeface="+mn-ea"/>
                          <a:cs typeface="+mn-cs"/>
                        </a:rPr>
                        <a:t>29,9%</a:t>
                      </a:r>
                    </a:p>
                  </a:txBody>
                  <a:tcPr marL="0" marR="0" marT="0" marB="0" anchor="ctr">
                    <a:solidFill>
                      <a:srgbClr val="FFC000"/>
                    </a:solidFill>
                  </a:tcPr>
                </a:tc>
              </a:tr>
              <a:tr h="289188">
                <a:tc>
                  <a:txBody>
                    <a:bodyPr/>
                    <a:lstStyle/>
                    <a:p>
                      <a:pPr marL="0" algn="l" rtl="0" eaLnBrk="1" fontAlgn="b" latinLnBrk="0" hangingPunct="1"/>
                      <a:r>
                        <a:rPr kumimoji="0" lang="es-AR" sz="1700" kern="1200" dirty="0" smtClean="0">
                          <a:solidFill>
                            <a:sysClr val="windowText" lastClr="000000"/>
                          </a:solidFill>
                          <a:latin typeface="+mn-lt"/>
                          <a:ea typeface="+mn-ea"/>
                          <a:cs typeface="+mn-cs"/>
                        </a:rPr>
                        <a:t>Licenciatura</a:t>
                      </a:r>
                    </a:p>
                  </a:txBody>
                  <a:tcPr marL="0" marR="0" marT="0" marB="0" anchor="ctr"/>
                </a:tc>
                <a:tc>
                  <a:txBody>
                    <a:bodyPr/>
                    <a:lstStyle/>
                    <a:p>
                      <a:pPr marL="0" algn="ctr" rtl="0" eaLnBrk="1" fontAlgn="b" latinLnBrk="0" hangingPunct="1"/>
                      <a:r>
                        <a:rPr kumimoji="0" lang="es-AR" sz="1700" b="1" kern="1200" dirty="0" smtClean="0">
                          <a:solidFill>
                            <a:sysClr val="windowText" lastClr="000000"/>
                          </a:solidFill>
                          <a:latin typeface="+mn-lt"/>
                          <a:ea typeface="+mn-ea"/>
                          <a:cs typeface="+mn-cs"/>
                        </a:rPr>
                        <a:t>17,5%</a:t>
                      </a:r>
                    </a:p>
                  </a:txBody>
                  <a:tcPr marL="0" marR="0" marT="0" marB="0" anchor="ctr"/>
                </a:tc>
              </a:tr>
              <a:tr h="578377">
                <a:tc>
                  <a:txBody>
                    <a:bodyPr/>
                    <a:lstStyle/>
                    <a:p>
                      <a:pPr marL="0" algn="l" rtl="0" eaLnBrk="1" fontAlgn="b" latinLnBrk="0" hangingPunct="1"/>
                      <a:r>
                        <a:rPr kumimoji="0" lang="es-AR" sz="1700" kern="1200" dirty="0" smtClean="0">
                          <a:solidFill>
                            <a:sysClr val="windowText" lastClr="000000"/>
                          </a:solidFill>
                          <a:latin typeface="+mn-lt"/>
                          <a:ea typeface="+mn-ea"/>
                          <a:cs typeface="+mn-cs"/>
                        </a:rPr>
                        <a:t>Otros títulos de Pregrado</a:t>
                      </a:r>
                    </a:p>
                  </a:txBody>
                  <a:tcPr marL="0" marR="0" marT="0" marB="0" anchor="ctr"/>
                </a:tc>
                <a:tc>
                  <a:txBody>
                    <a:bodyPr/>
                    <a:lstStyle/>
                    <a:p>
                      <a:pPr marL="0" algn="ctr" rtl="0" eaLnBrk="1" fontAlgn="b" latinLnBrk="0" hangingPunct="1"/>
                      <a:r>
                        <a:rPr kumimoji="0" lang="es-AR" sz="1700" b="1" kern="1200" dirty="0" smtClean="0">
                          <a:solidFill>
                            <a:sysClr val="windowText" lastClr="000000"/>
                          </a:solidFill>
                          <a:latin typeface="+mn-lt"/>
                          <a:ea typeface="+mn-ea"/>
                          <a:cs typeface="+mn-cs"/>
                        </a:rPr>
                        <a:t>5,2%</a:t>
                      </a:r>
                    </a:p>
                  </a:txBody>
                  <a:tcPr marL="0" marR="0" marT="0" marB="0" anchor="ctr"/>
                </a:tc>
              </a:tr>
              <a:tr h="596793">
                <a:tc>
                  <a:txBody>
                    <a:bodyPr/>
                    <a:lstStyle/>
                    <a:p>
                      <a:pPr marL="0" algn="l" rtl="0" eaLnBrk="1" fontAlgn="b" latinLnBrk="0" hangingPunct="1"/>
                      <a:r>
                        <a:rPr kumimoji="0" lang="es-AR" sz="1700" kern="1200" dirty="0" smtClean="0">
                          <a:solidFill>
                            <a:sysClr val="windowText" lastClr="000000"/>
                          </a:solidFill>
                          <a:latin typeface="+mn-lt"/>
                          <a:ea typeface="+mn-ea"/>
                          <a:cs typeface="+mn-cs"/>
                        </a:rPr>
                        <a:t>CCC</a:t>
                      </a:r>
                    </a:p>
                  </a:txBody>
                  <a:tcPr marL="0" marR="0" marT="0" marB="0" anchor="ctr"/>
                </a:tc>
                <a:tc>
                  <a:txBody>
                    <a:bodyPr/>
                    <a:lstStyle/>
                    <a:p>
                      <a:pPr marL="0" algn="ctr" rtl="0" eaLnBrk="1" fontAlgn="b" latinLnBrk="0" hangingPunct="1"/>
                      <a:r>
                        <a:rPr kumimoji="0" lang="es-AR" sz="1700" b="1" kern="1200" dirty="0" smtClean="0">
                          <a:solidFill>
                            <a:sysClr val="windowText" lastClr="000000"/>
                          </a:solidFill>
                          <a:latin typeface="+mn-lt"/>
                          <a:ea typeface="+mn-ea"/>
                          <a:cs typeface="+mn-cs"/>
                        </a:rPr>
                        <a:t>4,1%</a:t>
                      </a:r>
                    </a:p>
                  </a:txBody>
                  <a:tcPr marL="0" marR="0" marT="0" marB="0" anchor="ctr"/>
                </a:tc>
              </a:tr>
              <a:tr h="289188">
                <a:tc>
                  <a:txBody>
                    <a:bodyPr/>
                    <a:lstStyle/>
                    <a:p>
                      <a:pPr marL="0" algn="l" rtl="0" eaLnBrk="1" fontAlgn="b" latinLnBrk="0" hangingPunct="1"/>
                      <a:r>
                        <a:rPr kumimoji="0" lang="es-AR" sz="1700" kern="1200" dirty="0" smtClean="0">
                          <a:solidFill>
                            <a:sysClr val="windowText" lastClr="000000"/>
                          </a:solidFill>
                          <a:latin typeface="+mn-lt"/>
                          <a:ea typeface="+mn-ea"/>
                          <a:cs typeface="+mn-cs"/>
                        </a:rPr>
                        <a:t>Arquitecto</a:t>
                      </a:r>
                    </a:p>
                  </a:txBody>
                  <a:tcPr marL="0" marR="0" marT="0" marB="0" anchor="ctr"/>
                </a:tc>
                <a:tc>
                  <a:txBody>
                    <a:bodyPr/>
                    <a:lstStyle/>
                    <a:p>
                      <a:pPr marL="0" algn="ctr" rtl="0" eaLnBrk="1" fontAlgn="b" latinLnBrk="0" hangingPunct="1"/>
                      <a:r>
                        <a:rPr kumimoji="0" lang="es-AR" sz="1700" b="1" kern="1200" dirty="0" smtClean="0">
                          <a:solidFill>
                            <a:sysClr val="windowText" lastClr="000000"/>
                          </a:solidFill>
                          <a:latin typeface="+mn-lt"/>
                          <a:ea typeface="+mn-ea"/>
                          <a:cs typeface="+mn-cs"/>
                        </a:rPr>
                        <a:t>1,0%</a:t>
                      </a:r>
                    </a:p>
                  </a:txBody>
                  <a:tcPr marL="0" marR="0" marT="0" marB="0" anchor="ctr"/>
                </a:tc>
              </a:tr>
              <a:tr h="578377">
                <a:tc>
                  <a:txBody>
                    <a:bodyPr/>
                    <a:lstStyle/>
                    <a:p>
                      <a:pPr marL="0" algn="l" rtl="0" eaLnBrk="1" fontAlgn="b" latinLnBrk="0" hangingPunct="1"/>
                      <a:r>
                        <a:rPr kumimoji="0" lang="es-AR" sz="1700" kern="1200" dirty="0" smtClean="0">
                          <a:solidFill>
                            <a:sysClr val="windowText" lastClr="000000"/>
                          </a:solidFill>
                          <a:latin typeface="+mn-lt"/>
                          <a:ea typeface="+mn-ea"/>
                          <a:cs typeface="+mn-cs"/>
                        </a:rPr>
                        <a:t>Otros títulos de Grado</a:t>
                      </a:r>
                    </a:p>
                  </a:txBody>
                  <a:tcPr marL="0" marR="0" marT="0" marB="0" anchor="ctr"/>
                </a:tc>
                <a:tc>
                  <a:txBody>
                    <a:bodyPr/>
                    <a:lstStyle/>
                    <a:p>
                      <a:pPr marL="0" algn="ctr" rtl="0" eaLnBrk="1" fontAlgn="b" latinLnBrk="0" hangingPunct="1"/>
                      <a:r>
                        <a:rPr kumimoji="0" lang="es-AR" sz="1700" b="1" kern="1200" dirty="0" smtClean="0">
                          <a:solidFill>
                            <a:sysClr val="windowText" lastClr="000000"/>
                          </a:solidFill>
                          <a:latin typeface="+mn-lt"/>
                          <a:ea typeface="+mn-ea"/>
                          <a:cs typeface="+mn-cs"/>
                        </a:rPr>
                        <a:t>1,0%</a:t>
                      </a:r>
                    </a:p>
                  </a:txBody>
                  <a:tcPr marL="0" marR="0" marT="0" marB="0" anchor="ctr"/>
                </a:tc>
              </a:tr>
              <a:tr h="289188">
                <a:tc>
                  <a:txBody>
                    <a:bodyPr/>
                    <a:lstStyle/>
                    <a:p>
                      <a:pPr marL="0" algn="r" rtl="0" eaLnBrk="1" fontAlgn="b" latinLnBrk="0" hangingPunct="1"/>
                      <a:r>
                        <a:rPr kumimoji="0" lang="es-AR" sz="1700" kern="1200" dirty="0" smtClean="0">
                          <a:solidFill>
                            <a:sysClr val="windowText" lastClr="000000"/>
                          </a:solidFill>
                          <a:latin typeface="+mn-lt"/>
                          <a:ea typeface="+mn-ea"/>
                          <a:cs typeface="+mn-cs"/>
                        </a:rPr>
                        <a:t>Total general</a:t>
                      </a:r>
                    </a:p>
                  </a:txBody>
                  <a:tcPr marL="0" marR="0" marT="0" marB="0" anchor="ctr"/>
                </a:tc>
                <a:tc>
                  <a:txBody>
                    <a:bodyPr/>
                    <a:lstStyle/>
                    <a:p>
                      <a:pPr marL="0" algn="ctr" rtl="0" eaLnBrk="1" fontAlgn="b" latinLnBrk="0" hangingPunct="1"/>
                      <a:r>
                        <a:rPr kumimoji="0" lang="es-AR" sz="1700" b="1" kern="1200" dirty="0" smtClean="0">
                          <a:solidFill>
                            <a:sysClr val="windowText" lastClr="000000"/>
                          </a:solidFill>
                          <a:latin typeface="+mn-lt"/>
                          <a:ea typeface="+mn-ea"/>
                          <a:cs typeface="+mn-cs"/>
                        </a:rPr>
                        <a:t>100,0%</a:t>
                      </a:r>
                    </a:p>
                  </a:txBody>
                  <a:tcPr marL="0" marR="0" marT="0" marB="0" anchor="ctr"/>
                </a:tc>
              </a:tr>
            </a:tbl>
          </a:graphicData>
        </a:graphic>
      </p:graphicFrame>
      <p:sp>
        <p:nvSpPr>
          <p:cNvPr id="4" name="3 Marcador de contenido"/>
          <p:cNvSpPr>
            <a:spLocks noGrp="1"/>
          </p:cNvSpPr>
          <p:nvPr>
            <p:ph sz="quarter" idx="2"/>
          </p:nvPr>
        </p:nvSpPr>
        <p:spPr>
          <a:xfrm>
            <a:off x="3707904" y="1484784"/>
            <a:ext cx="5184576" cy="5373216"/>
          </a:xfrm>
        </p:spPr>
        <p:txBody>
          <a:bodyPr>
            <a:normAutofit fontScale="25000" lnSpcReduction="20000"/>
          </a:bodyPr>
          <a:lstStyle/>
          <a:p>
            <a:pPr algn="just">
              <a:lnSpc>
                <a:spcPct val="120000"/>
              </a:lnSpc>
            </a:pPr>
            <a:r>
              <a:rPr lang="es-ES" sz="8000" dirty="0" smtClean="0"/>
              <a:t>Pocas universidades dictan una misma carrera (a excepción de Ingeniería Industrial, dictada en 5 universidades), observándose una </a:t>
            </a:r>
            <a:r>
              <a:rPr lang="es-ES" sz="8000" b="1" dirty="0" smtClean="0"/>
              <a:t>gran diversificación  de carreras </a:t>
            </a:r>
            <a:r>
              <a:rPr lang="es-ES" sz="8000" dirty="0" smtClean="0"/>
              <a:t>sin denominaciones similares.</a:t>
            </a:r>
            <a:endParaRPr lang="es-AR" sz="8000" dirty="0" smtClean="0"/>
          </a:p>
          <a:p>
            <a:pPr algn="just">
              <a:lnSpc>
                <a:spcPct val="120000"/>
              </a:lnSpc>
            </a:pPr>
            <a:r>
              <a:rPr lang="es-AR" sz="8000" b="1" dirty="0" smtClean="0"/>
              <a:t>Importancia de las Tecnicaturas: </a:t>
            </a:r>
            <a:r>
              <a:rPr lang="es-AR" sz="8000" dirty="0" smtClean="0"/>
              <a:t>constituyen el </a:t>
            </a:r>
            <a:r>
              <a:rPr lang="es-AR" sz="8000" b="1" dirty="0" smtClean="0"/>
              <a:t>41% del total de oferta</a:t>
            </a:r>
            <a:r>
              <a:rPr lang="es-AR" sz="8000" dirty="0" smtClean="0"/>
              <a:t>. En algunas  zonas, esa importancia es mayor a la media, como lo es en la Región Oeste (63.6%). </a:t>
            </a:r>
          </a:p>
          <a:p>
            <a:pPr algn="just">
              <a:lnSpc>
                <a:spcPct val="120000"/>
              </a:lnSpc>
            </a:pPr>
            <a:r>
              <a:rPr lang="es-AR" sz="8000" dirty="0" smtClean="0"/>
              <a:t>En segundo lugar, las titulaciones de la Rama con más peso en la región son las </a:t>
            </a:r>
            <a:r>
              <a:rPr lang="es-AR" sz="8000" b="1" dirty="0" smtClean="0"/>
              <a:t>Ingenierías </a:t>
            </a:r>
            <a:r>
              <a:rPr lang="es-AR" sz="8000" dirty="0" smtClean="0"/>
              <a:t>con un 30%. En algunas zonas, como la Noroeste 1, la presencia del título de ingeniero supera la media de la región, con el 37.5%, le siguen Oeste, con el 36.4% y Noroeste 2 con el 35.5%.</a:t>
            </a:r>
          </a:p>
          <a:p>
            <a:endParaRPr lang="es-AR" dirty="0"/>
          </a:p>
        </p:txBody>
      </p:sp>
    </p:spTree>
    <p:extLst>
      <p:ext uri="{BB962C8B-B14F-4D97-AF65-F5344CB8AC3E}">
        <p14:creationId xmlns:p14="http://schemas.microsoft.com/office/powerpoint/2010/main" xmlns="" val="3400596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Disciplinas: presencias y ausencias</a:t>
            </a:r>
            <a:endParaRPr lang="es-AR" b="1" dirty="0"/>
          </a:p>
        </p:txBody>
      </p:sp>
      <p:graphicFrame>
        <p:nvGraphicFramePr>
          <p:cNvPr id="5" name="4 Marcador de contenido"/>
          <p:cNvGraphicFramePr>
            <a:graphicFrameLocks noGrp="1"/>
          </p:cNvGraphicFramePr>
          <p:nvPr>
            <p:ph sz="quarter" idx="1"/>
          </p:nvPr>
        </p:nvGraphicFramePr>
        <p:xfrm>
          <a:off x="467544" y="1628800"/>
          <a:ext cx="3962400" cy="4536506"/>
        </p:xfrm>
        <a:graphic>
          <a:graphicData uri="http://schemas.openxmlformats.org/drawingml/2006/table">
            <a:tbl>
              <a:tblPr firstRow="1" bandRow="1">
                <a:tableStyleId>{5C22544A-7EE6-4342-B048-85BDC9FD1C3A}</a:tableStyleId>
              </a:tblPr>
              <a:tblGrid>
                <a:gridCol w="1981200"/>
                <a:gridCol w="1981200"/>
              </a:tblGrid>
              <a:tr h="396605">
                <a:tc>
                  <a:txBody>
                    <a:bodyPr/>
                    <a:lstStyle/>
                    <a:p>
                      <a:pPr marL="0" algn="l" rtl="0" eaLnBrk="1" fontAlgn="b" latinLnBrk="0" hangingPunct="1"/>
                      <a:r>
                        <a:rPr kumimoji="0" lang="es-AR" b="1" kern="1200" dirty="0" smtClean="0">
                          <a:solidFill>
                            <a:sysClr val="windowText" lastClr="000000"/>
                          </a:solidFill>
                          <a:latin typeface="+mn-lt"/>
                          <a:ea typeface="+mn-ea"/>
                          <a:cs typeface="+mn-cs"/>
                        </a:rPr>
                        <a:t>Disciplina</a:t>
                      </a:r>
                    </a:p>
                  </a:txBody>
                  <a:tcPr marL="0" marR="0" marT="0" marB="0" anchor="b"/>
                </a:tc>
                <a:tc>
                  <a:txBody>
                    <a:bodyPr/>
                    <a:lstStyle/>
                    <a:p>
                      <a:pPr marL="0" algn="ctr" rtl="0" eaLnBrk="1" fontAlgn="b" latinLnBrk="0" hangingPunct="1"/>
                      <a:r>
                        <a:rPr kumimoji="0" lang="es-AR" b="1" kern="1200" dirty="0" smtClean="0">
                          <a:solidFill>
                            <a:sysClr val="windowText" lastClr="000000"/>
                          </a:solidFill>
                          <a:latin typeface="+mn-lt"/>
                          <a:ea typeface="+mn-ea"/>
                          <a:cs typeface="+mn-cs"/>
                        </a:rPr>
                        <a:t>Total</a:t>
                      </a:r>
                    </a:p>
                  </a:txBody>
                  <a:tcPr marL="0" marR="0" marT="0" marB="0" anchor="b"/>
                </a:tc>
              </a:tr>
              <a:tr h="396605">
                <a:tc>
                  <a:txBody>
                    <a:bodyPr/>
                    <a:lstStyle/>
                    <a:p>
                      <a:pPr marL="0" algn="l" rtl="0" eaLnBrk="1" fontAlgn="b" latinLnBrk="0" hangingPunct="1"/>
                      <a:r>
                        <a:rPr kumimoji="0" lang="es-AR" b="0" kern="1200" dirty="0" smtClean="0">
                          <a:solidFill>
                            <a:sysClr val="windowText" lastClr="000000"/>
                          </a:solidFill>
                          <a:latin typeface="+mn-lt"/>
                          <a:ea typeface="+mn-ea"/>
                          <a:cs typeface="+mn-cs"/>
                        </a:rPr>
                        <a:t>Ingeniería</a:t>
                      </a:r>
                    </a:p>
                  </a:txBody>
                  <a:tcPr marL="0" marR="0" marT="0" marB="0" anchor="b">
                    <a:solidFill>
                      <a:srgbClr val="FFC000"/>
                    </a:solidFill>
                  </a:tcPr>
                </a:tc>
                <a:tc>
                  <a:txBody>
                    <a:bodyPr/>
                    <a:lstStyle/>
                    <a:p>
                      <a:pPr marL="0" algn="ctr" rtl="0" eaLnBrk="1" fontAlgn="b" latinLnBrk="0" hangingPunct="1"/>
                      <a:r>
                        <a:rPr kumimoji="0" lang="es-AR" b="0" kern="1200" dirty="0" smtClean="0">
                          <a:solidFill>
                            <a:sysClr val="windowText" lastClr="000000"/>
                          </a:solidFill>
                          <a:latin typeface="+mn-lt"/>
                          <a:ea typeface="+mn-ea"/>
                          <a:cs typeface="+mn-cs"/>
                        </a:rPr>
                        <a:t>36,8%</a:t>
                      </a:r>
                    </a:p>
                  </a:txBody>
                  <a:tcPr marL="0" marR="0" marT="0" marB="0" anchor="b">
                    <a:solidFill>
                      <a:srgbClr val="FFC000"/>
                    </a:solidFill>
                  </a:tcPr>
                </a:tc>
              </a:tr>
              <a:tr h="396605">
                <a:tc>
                  <a:txBody>
                    <a:bodyPr/>
                    <a:lstStyle/>
                    <a:p>
                      <a:pPr marL="0" algn="l" rtl="0" eaLnBrk="1" fontAlgn="b" latinLnBrk="0" hangingPunct="1"/>
                      <a:r>
                        <a:rPr kumimoji="0" lang="es-AR" b="0" kern="1200" dirty="0" smtClean="0">
                          <a:solidFill>
                            <a:sysClr val="windowText" lastClr="000000"/>
                          </a:solidFill>
                          <a:latin typeface="+mn-lt"/>
                          <a:ea typeface="+mn-ea"/>
                          <a:cs typeface="+mn-cs"/>
                        </a:rPr>
                        <a:t>Industrias</a:t>
                      </a:r>
                    </a:p>
                  </a:txBody>
                  <a:tcPr marL="0" marR="0" marT="0" marB="0" anchor="b">
                    <a:solidFill>
                      <a:srgbClr val="FFC000"/>
                    </a:solidFill>
                  </a:tcPr>
                </a:tc>
                <a:tc>
                  <a:txBody>
                    <a:bodyPr/>
                    <a:lstStyle/>
                    <a:p>
                      <a:pPr marL="0" algn="ctr" rtl="0" eaLnBrk="1" fontAlgn="b" latinLnBrk="0" hangingPunct="1"/>
                      <a:r>
                        <a:rPr kumimoji="0" lang="es-AR" b="0" kern="1200" dirty="0" smtClean="0">
                          <a:solidFill>
                            <a:sysClr val="windowText" lastClr="000000"/>
                          </a:solidFill>
                          <a:latin typeface="+mn-lt"/>
                          <a:ea typeface="+mn-ea"/>
                          <a:cs typeface="+mn-cs"/>
                        </a:rPr>
                        <a:t>19,7%</a:t>
                      </a:r>
                    </a:p>
                  </a:txBody>
                  <a:tcPr marL="0" marR="0" marT="0" marB="0" anchor="b">
                    <a:solidFill>
                      <a:srgbClr val="FFC000"/>
                    </a:solidFill>
                  </a:tcPr>
                </a:tc>
              </a:tr>
              <a:tr h="396605">
                <a:tc>
                  <a:txBody>
                    <a:bodyPr/>
                    <a:lstStyle/>
                    <a:p>
                      <a:pPr marL="0" algn="l" rtl="0" eaLnBrk="1" fontAlgn="b" latinLnBrk="0" hangingPunct="1"/>
                      <a:r>
                        <a:rPr kumimoji="0" lang="es-AR" b="0" kern="1200" dirty="0" smtClean="0">
                          <a:solidFill>
                            <a:sysClr val="windowText" lastClr="000000"/>
                          </a:solidFill>
                          <a:latin typeface="+mn-lt"/>
                          <a:ea typeface="+mn-ea"/>
                          <a:cs typeface="+mn-cs"/>
                        </a:rPr>
                        <a:t>Informática</a:t>
                      </a:r>
                    </a:p>
                  </a:txBody>
                  <a:tcPr marL="0" marR="0" marT="0" marB="0" anchor="b">
                    <a:solidFill>
                      <a:srgbClr val="FFC000"/>
                    </a:solidFill>
                  </a:tcPr>
                </a:tc>
                <a:tc>
                  <a:txBody>
                    <a:bodyPr/>
                    <a:lstStyle/>
                    <a:p>
                      <a:pPr marL="0" algn="ctr" rtl="0" eaLnBrk="1" fontAlgn="b" latinLnBrk="0" hangingPunct="1"/>
                      <a:r>
                        <a:rPr kumimoji="0" lang="es-AR" b="0" kern="1200" dirty="0" smtClean="0">
                          <a:solidFill>
                            <a:sysClr val="windowText" lastClr="000000"/>
                          </a:solidFill>
                          <a:latin typeface="+mn-lt"/>
                          <a:ea typeface="+mn-ea"/>
                          <a:cs typeface="+mn-cs"/>
                        </a:rPr>
                        <a:t>18,4%</a:t>
                      </a:r>
                    </a:p>
                  </a:txBody>
                  <a:tcPr marL="0" marR="0" marT="0" marB="0" anchor="b">
                    <a:solidFill>
                      <a:srgbClr val="FFC000"/>
                    </a:solidFill>
                  </a:tcPr>
                </a:tc>
              </a:tr>
              <a:tr h="586757">
                <a:tc>
                  <a:txBody>
                    <a:bodyPr/>
                    <a:lstStyle/>
                    <a:p>
                      <a:pPr marL="0" algn="l" rtl="0" eaLnBrk="1" fontAlgn="b" latinLnBrk="0" hangingPunct="1"/>
                      <a:r>
                        <a:rPr kumimoji="0" lang="es-AR" b="0" kern="1200" dirty="0" smtClean="0">
                          <a:solidFill>
                            <a:sysClr val="windowText" lastClr="000000"/>
                          </a:solidFill>
                          <a:latin typeface="+mn-lt"/>
                          <a:ea typeface="+mn-ea"/>
                          <a:cs typeface="+mn-cs"/>
                        </a:rPr>
                        <a:t>Ciencias Agropecuarias</a:t>
                      </a:r>
                    </a:p>
                  </a:txBody>
                  <a:tcPr marL="0" marR="0" marT="0" marB="0" anchor="b"/>
                </a:tc>
                <a:tc>
                  <a:txBody>
                    <a:bodyPr/>
                    <a:lstStyle/>
                    <a:p>
                      <a:pPr marL="0" algn="ctr" rtl="0" eaLnBrk="1" fontAlgn="b" latinLnBrk="0" hangingPunct="1"/>
                      <a:r>
                        <a:rPr kumimoji="0" lang="es-AR" b="0" kern="1200" dirty="0" smtClean="0">
                          <a:solidFill>
                            <a:sysClr val="windowText" lastClr="000000"/>
                          </a:solidFill>
                          <a:latin typeface="+mn-lt"/>
                          <a:ea typeface="+mn-ea"/>
                          <a:cs typeface="+mn-cs"/>
                        </a:rPr>
                        <a:t>10,5%</a:t>
                      </a:r>
                    </a:p>
                  </a:txBody>
                  <a:tcPr marL="0" marR="0" marT="0" marB="0" anchor="b"/>
                </a:tc>
              </a:tr>
              <a:tr h="396605">
                <a:tc>
                  <a:txBody>
                    <a:bodyPr/>
                    <a:lstStyle/>
                    <a:p>
                      <a:pPr marL="0" algn="l" rtl="0" eaLnBrk="1" fontAlgn="b" latinLnBrk="0" hangingPunct="1"/>
                      <a:r>
                        <a:rPr kumimoji="0" lang="es-AR" b="0" kern="1200" dirty="0" smtClean="0">
                          <a:solidFill>
                            <a:sysClr val="windowText" lastClr="000000"/>
                          </a:solidFill>
                          <a:latin typeface="+mn-lt"/>
                          <a:ea typeface="+mn-ea"/>
                          <a:cs typeface="+mn-cs"/>
                        </a:rPr>
                        <a:t>Arquitectura y Diseño</a:t>
                      </a:r>
                    </a:p>
                  </a:txBody>
                  <a:tcPr marL="0" marR="0" marT="0" marB="0" anchor="b"/>
                </a:tc>
                <a:tc>
                  <a:txBody>
                    <a:bodyPr/>
                    <a:lstStyle/>
                    <a:p>
                      <a:pPr marL="0" algn="ctr" rtl="0" eaLnBrk="1" fontAlgn="b" latinLnBrk="0" hangingPunct="1"/>
                      <a:r>
                        <a:rPr kumimoji="0" lang="es-AR" b="0" kern="1200" dirty="0" smtClean="0">
                          <a:solidFill>
                            <a:sysClr val="windowText" lastClr="000000"/>
                          </a:solidFill>
                          <a:latin typeface="+mn-lt"/>
                          <a:ea typeface="+mn-ea"/>
                          <a:cs typeface="+mn-cs"/>
                        </a:rPr>
                        <a:t>6,6%</a:t>
                      </a:r>
                    </a:p>
                  </a:txBody>
                  <a:tcPr marL="0" marR="0" marT="0" marB="0" anchor="b"/>
                </a:tc>
              </a:tr>
              <a:tr h="586757">
                <a:tc>
                  <a:txBody>
                    <a:bodyPr/>
                    <a:lstStyle/>
                    <a:p>
                      <a:pPr marL="0" algn="l" rtl="0" eaLnBrk="1" fontAlgn="b" latinLnBrk="0" hangingPunct="1"/>
                      <a:r>
                        <a:rPr kumimoji="0" lang="es-AR" b="0" kern="1200" dirty="0" smtClean="0">
                          <a:solidFill>
                            <a:sysClr val="windowText" lastClr="000000"/>
                          </a:solidFill>
                          <a:latin typeface="+mn-lt"/>
                          <a:ea typeface="+mn-ea"/>
                          <a:cs typeface="+mn-cs"/>
                        </a:rPr>
                        <a:t>Otras Ciencias Aplicadas</a:t>
                      </a:r>
                    </a:p>
                  </a:txBody>
                  <a:tcPr marL="0" marR="0" marT="0" marB="0" anchor="b"/>
                </a:tc>
                <a:tc>
                  <a:txBody>
                    <a:bodyPr/>
                    <a:lstStyle/>
                    <a:p>
                      <a:pPr marL="0" algn="ctr" rtl="0" eaLnBrk="1" fontAlgn="b" latinLnBrk="0" hangingPunct="1"/>
                      <a:r>
                        <a:rPr kumimoji="0" lang="es-AR" b="0" kern="1200" dirty="0" smtClean="0">
                          <a:solidFill>
                            <a:sysClr val="windowText" lastClr="000000"/>
                          </a:solidFill>
                          <a:latin typeface="+mn-lt"/>
                          <a:ea typeface="+mn-ea"/>
                          <a:cs typeface="+mn-cs"/>
                        </a:rPr>
                        <a:t>5,3%</a:t>
                      </a:r>
                    </a:p>
                  </a:txBody>
                  <a:tcPr marL="0" marR="0" marT="0" marB="0" anchor="b"/>
                </a:tc>
              </a:tr>
              <a:tr h="586757">
                <a:tc>
                  <a:txBody>
                    <a:bodyPr/>
                    <a:lstStyle/>
                    <a:p>
                      <a:pPr marL="0" algn="l" rtl="0" eaLnBrk="1" fontAlgn="b" latinLnBrk="0" hangingPunct="1"/>
                      <a:r>
                        <a:rPr kumimoji="0" lang="es-AR" b="0" kern="1200" dirty="0" smtClean="0">
                          <a:solidFill>
                            <a:sysClr val="windowText" lastClr="000000"/>
                          </a:solidFill>
                          <a:latin typeface="+mn-lt"/>
                          <a:ea typeface="+mn-ea"/>
                          <a:cs typeface="+mn-cs"/>
                        </a:rPr>
                        <a:t>Bioquímica y Farmacia</a:t>
                      </a:r>
                    </a:p>
                  </a:txBody>
                  <a:tcPr marL="0" marR="0" marT="0" marB="0" anchor="b"/>
                </a:tc>
                <a:tc>
                  <a:txBody>
                    <a:bodyPr/>
                    <a:lstStyle/>
                    <a:p>
                      <a:pPr marL="0" algn="ctr" rtl="0" eaLnBrk="1" fontAlgn="b" latinLnBrk="0" hangingPunct="1"/>
                      <a:r>
                        <a:rPr kumimoji="0" lang="es-AR" b="0" kern="1200" dirty="0" smtClean="0">
                          <a:solidFill>
                            <a:sysClr val="windowText" lastClr="000000"/>
                          </a:solidFill>
                          <a:latin typeface="+mn-lt"/>
                          <a:ea typeface="+mn-ea"/>
                          <a:cs typeface="+mn-cs"/>
                        </a:rPr>
                        <a:t>1,3%</a:t>
                      </a:r>
                    </a:p>
                  </a:txBody>
                  <a:tcPr marL="0" marR="0" marT="0" marB="0" anchor="b"/>
                </a:tc>
              </a:tr>
              <a:tr h="396605">
                <a:tc>
                  <a:txBody>
                    <a:bodyPr/>
                    <a:lstStyle/>
                    <a:p>
                      <a:pPr marL="0" algn="l" rtl="0" eaLnBrk="1" fontAlgn="b" latinLnBrk="0" hangingPunct="1"/>
                      <a:r>
                        <a:rPr kumimoji="0" lang="es-AR" b="0" kern="1200" dirty="0" smtClean="0">
                          <a:solidFill>
                            <a:sysClr val="windowText" lastClr="000000"/>
                          </a:solidFill>
                          <a:latin typeface="+mn-lt"/>
                          <a:ea typeface="+mn-ea"/>
                          <a:cs typeface="+mn-cs"/>
                        </a:rPr>
                        <a:t>Estadística</a:t>
                      </a:r>
                    </a:p>
                  </a:txBody>
                  <a:tcPr marL="0" marR="0" marT="0" marB="0" anchor="b"/>
                </a:tc>
                <a:tc>
                  <a:txBody>
                    <a:bodyPr/>
                    <a:lstStyle/>
                    <a:p>
                      <a:pPr marL="0" algn="ctr" rtl="0" eaLnBrk="1" fontAlgn="b" latinLnBrk="0" hangingPunct="1"/>
                      <a:r>
                        <a:rPr kumimoji="0" lang="es-AR" b="0" kern="1200" dirty="0" smtClean="0">
                          <a:solidFill>
                            <a:sysClr val="windowText" lastClr="000000"/>
                          </a:solidFill>
                          <a:latin typeface="+mn-lt"/>
                          <a:ea typeface="+mn-ea"/>
                          <a:cs typeface="+mn-cs"/>
                        </a:rPr>
                        <a:t>1,3%</a:t>
                      </a:r>
                    </a:p>
                  </a:txBody>
                  <a:tcPr marL="0" marR="0" marT="0" marB="0" anchor="b"/>
                </a:tc>
              </a:tr>
              <a:tr h="396605">
                <a:tc>
                  <a:txBody>
                    <a:bodyPr/>
                    <a:lstStyle/>
                    <a:p>
                      <a:pPr marL="0" algn="r" rtl="0" eaLnBrk="1" fontAlgn="b" latinLnBrk="0" hangingPunct="1"/>
                      <a:r>
                        <a:rPr kumimoji="0" lang="es-AR" b="1" kern="1200" dirty="0" smtClean="0">
                          <a:solidFill>
                            <a:sysClr val="windowText" lastClr="000000"/>
                          </a:solidFill>
                          <a:latin typeface="+mn-lt"/>
                          <a:ea typeface="+mn-ea"/>
                          <a:cs typeface="+mn-cs"/>
                        </a:rPr>
                        <a:t>Total general</a:t>
                      </a:r>
                    </a:p>
                  </a:txBody>
                  <a:tcPr marL="0" marR="0" marT="0" marB="0" anchor="b"/>
                </a:tc>
                <a:tc>
                  <a:txBody>
                    <a:bodyPr/>
                    <a:lstStyle/>
                    <a:p>
                      <a:pPr marL="0" algn="ctr" rtl="0" eaLnBrk="1" fontAlgn="b" latinLnBrk="0" hangingPunct="1"/>
                      <a:r>
                        <a:rPr kumimoji="0" lang="es-AR" b="1" kern="1200" dirty="0" smtClean="0">
                          <a:solidFill>
                            <a:sysClr val="windowText" lastClr="000000"/>
                          </a:solidFill>
                          <a:latin typeface="+mn-lt"/>
                          <a:ea typeface="+mn-ea"/>
                          <a:cs typeface="+mn-cs"/>
                        </a:rPr>
                        <a:t>100,0%</a:t>
                      </a:r>
                    </a:p>
                  </a:txBody>
                  <a:tcPr marL="0" marR="0" marT="0" marB="0" anchor="b"/>
                </a:tc>
              </a:tr>
            </a:tbl>
          </a:graphicData>
        </a:graphic>
      </p:graphicFrame>
      <p:sp>
        <p:nvSpPr>
          <p:cNvPr id="4" name="3 Marcador de contenido"/>
          <p:cNvSpPr>
            <a:spLocks noGrp="1"/>
          </p:cNvSpPr>
          <p:nvPr>
            <p:ph sz="quarter" idx="2"/>
          </p:nvPr>
        </p:nvSpPr>
        <p:spPr>
          <a:xfrm>
            <a:off x="4844901" y="1589567"/>
            <a:ext cx="3886200" cy="4575737"/>
          </a:xfrm>
        </p:spPr>
        <p:txBody>
          <a:bodyPr>
            <a:normAutofit fontScale="77500" lnSpcReduction="20000"/>
          </a:bodyPr>
          <a:lstStyle/>
          <a:p>
            <a:r>
              <a:rPr lang="es-AR" dirty="0" smtClean="0"/>
              <a:t>Las </a:t>
            </a:r>
            <a:r>
              <a:rPr lang="es-AR" b="1" dirty="0" smtClean="0"/>
              <a:t>disciplinas  </a:t>
            </a:r>
            <a:r>
              <a:rPr lang="es-AR" dirty="0" smtClean="0"/>
              <a:t>que concentran </a:t>
            </a:r>
            <a:r>
              <a:rPr lang="es-AR" b="1" dirty="0" smtClean="0"/>
              <a:t>mayor proporción de la oferta</a:t>
            </a:r>
            <a:r>
              <a:rPr lang="es-AR" dirty="0" smtClean="0"/>
              <a:t> son Ingeniería (36.8%), Industrias (19.7%) e Informática (18.4%). Al interior de las disciplinas se observa una gran diversidad de carreras.</a:t>
            </a:r>
          </a:p>
          <a:p>
            <a:pPr>
              <a:buNone/>
            </a:pPr>
            <a:endParaRPr lang="es-AR" dirty="0" smtClean="0"/>
          </a:p>
          <a:p>
            <a:r>
              <a:rPr lang="es-AR" b="1" dirty="0" smtClean="0">
                <a:solidFill>
                  <a:srgbClr val="FF0000"/>
                </a:solidFill>
              </a:rPr>
              <a:t>No</a:t>
            </a:r>
            <a:r>
              <a:rPr lang="es-AR" dirty="0" smtClean="0"/>
              <a:t> hay oferta de carreras de las disciplinas: </a:t>
            </a:r>
            <a:r>
              <a:rPr lang="es-AR" b="1" dirty="0" smtClean="0"/>
              <a:t>Astronomía, las Ciencias del Suelo y la Meteorología</a:t>
            </a:r>
            <a:endParaRPr lang="es-AR" b="1" dirty="0"/>
          </a:p>
        </p:txBody>
      </p:sp>
      <p:grpSp>
        <p:nvGrpSpPr>
          <p:cNvPr id="6" name="5 Grupo"/>
          <p:cNvGrpSpPr/>
          <p:nvPr/>
        </p:nvGrpSpPr>
        <p:grpSpPr>
          <a:xfrm>
            <a:off x="4572000" y="5733256"/>
            <a:ext cx="1282642" cy="769585"/>
            <a:chOff x="1410906" y="1470538"/>
            <a:chExt cx="1282642" cy="769585"/>
          </a:xfrm>
        </p:grpSpPr>
        <p:sp>
          <p:nvSpPr>
            <p:cNvPr id="7" name="6 Rectángulo"/>
            <p:cNvSpPr/>
            <p:nvPr/>
          </p:nvSpPr>
          <p:spPr>
            <a:xfrm>
              <a:off x="1410906" y="1470538"/>
              <a:ext cx="1282642" cy="769585"/>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7 Rectángulo"/>
            <p:cNvSpPr/>
            <p:nvPr/>
          </p:nvSpPr>
          <p:spPr>
            <a:xfrm>
              <a:off x="1410906" y="1470538"/>
              <a:ext cx="1282642" cy="769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Ciencias del Suelo</a:t>
              </a:r>
              <a:endParaRPr lang="es-AR" sz="1800" kern="1200" dirty="0"/>
            </a:p>
          </p:txBody>
        </p:sp>
      </p:grpSp>
      <p:grpSp>
        <p:nvGrpSpPr>
          <p:cNvPr id="9" name="8 Grupo"/>
          <p:cNvGrpSpPr/>
          <p:nvPr/>
        </p:nvGrpSpPr>
        <p:grpSpPr>
          <a:xfrm>
            <a:off x="7452320" y="5733256"/>
            <a:ext cx="1547664" cy="749327"/>
            <a:chOff x="612032" y="3312370"/>
            <a:chExt cx="1469485" cy="677319"/>
          </a:xfrm>
        </p:grpSpPr>
        <p:sp>
          <p:nvSpPr>
            <p:cNvPr id="10" name="9 Rectángulo"/>
            <p:cNvSpPr/>
            <p:nvPr/>
          </p:nvSpPr>
          <p:spPr>
            <a:xfrm>
              <a:off x="612032" y="3312370"/>
              <a:ext cx="1469485" cy="67731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10 Rectángulo"/>
            <p:cNvSpPr/>
            <p:nvPr/>
          </p:nvSpPr>
          <p:spPr>
            <a:xfrm>
              <a:off x="612032" y="3312370"/>
              <a:ext cx="1469485" cy="6773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Meteorología</a:t>
              </a:r>
              <a:endParaRPr lang="es-AR" sz="1800" kern="1200" dirty="0"/>
            </a:p>
          </p:txBody>
        </p:sp>
      </p:grpSp>
      <p:grpSp>
        <p:nvGrpSpPr>
          <p:cNvPr id="12" name="11 Grupo"/>
          <p:cNvGrpSpPr/>
          <p:nvPr/>
        </p:nvGrpSpPr>
        <p:grpSpPr>
          <a:xfrm>
            <a:off x="6084168" y="5733256"/>
            <a:ext cx="1282642" cy="769585"/>
            <a:chOff x="1410906" y="572688"/>
            <a:chExt cx="1282642" cy="769585"/>
          </a:xfrm>
        </p:grpSpPr>
        <p:sp>
          <p:nvSpPr>
            <p:cNvPr id="13" name="12 Rectángulo"/>
            <p:cNvSpPr/>
            <p:nvPr/>
          </p:nvSpPr>
          <p:spPr>
            <a:xfrm>
              <a:off x="1410906" y="572688"/>
              <a:ext cx="1282642" cy="76958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13 Rectángulo"/>
            <p:cNvSpPr/>
            <p:nvPr/>
          </p:nvSpPr>
          <p:spPr>
            <a:xfrm>
              <a:off x="1410906" y="572688"/>
              <a:ext cx="1282642" cy="769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Astronomía</a:t>
              </a:r>
              <a:endParaRPr lang="es-AR" sz="1800" kern="1200" dirty="0"/>
            </a:p>
          </p:txBody>
        </p:sp>
      </p:grpSp>
      <p:cxnSp>
        <p:nvCxnSpPr>
          <p:cNvPr id="16" name="15 Conector recto"/>
          <p:cNvCxnSpPr/>
          <p:nvPr/>
        </p:nvCxnSpPr>
        <p:spPr>
          <a:xfrm>
            <a:off x="4716016" y="5877272"/>
            <a:ext cx="1008112" cy="504056"/>
          </a:xfrm>
          <a:prstGeom prst="line">
            <a:avLst/>
          </a:prstGeom>
        </p:spPr>
        <p:style>
          <a:lnRef idx="2">
            <a:schemeClr val="dk1"/>
          </a:lnRef>
          <a:fillRef idx="0">
            <a:schemeClr val="dk1"/>
          </a:fillRef>
          <a:effectRef idx="1">
            <a:schemeClr val="dk1"/>
          </a:effectRef>
          <a:fontRef idx="minor">
            <a:schemeClr val="tx1"/>
          </a:fontRef>
        </p:style>
      </p:cxnSp>
      <p:cxnSp>
        <p:nvCxnSpPr>
          <p:cNvPr id="18" name="17 Conector recto"/>
          <p:cNvCxnSpPr/>
          <p:nvPr/>
        </p:nvCxnSpPr>
        <p:spPr>
          <a:xfrm flipV="1">
            <a:off x="4644008" y="5805264"/>
            <a:ext cx="1008112" cy="648072"/>
          </a:xfrm>
          <a:prstGeom prst="line">
            <a:avLst/>
          </a:prstGeom>
        </p:spPr>
        <p:style>
          <a:lnRef idx="2">
            <a:schemeClr val="dk1"/>
          </a:lnRef>
          <a:fillRef idx="0">
            <a:schemeClr val="dk1"/>
          </a:fillRef>
          <a:effectRef idx="1">
            <a:schemeClr val="dk1"/>
          </a:effectRef>
          <a:fontRef idx="minor">
            <a:schemeClr val="tx1"/>
          </a:fontRef>
        </p:style>
      </p:cxnSp>
      <p:cxnSp>
        <p:nvCxnSpPr>
          <p:cNvPr id="19" name="18 Conector recto"/>
          <p:cNvCxnSpPr/>
          <p:nvPr/>
        </p:nvCxnSpPr>
        <p:spPr>
          <a:xfrm flipV="1">
            <a:off x="6228184" y="5805264"/>
            <a:ext cx="1008112" cy="648072"/>
          </a:xfrm>
          <a:prstGeom prst="line">
            <a:avLst/>
          </a:prstGeom>
        </p:spPr>
        <p:style>
          <a:lnRef idx="2">
            <a:schemeClr val="dk1"/>
          </a:lnRef>
          <a:fillRef idx="0">
            <a:schemeClr val="dk1"/>
          </a:fillRef>
          <a:effectRef idx="1">
            <a:schemeClr val="dk1"/>
          </a:effectRef>
          <a:fontRef idx="minor">
            <a:schemeClr val="tx1"/>
          </a:fontRef>
        </p:style>
      </p:cxnSp>
      <p:cxnSp>
        <p:nvCxnSpPr>
          <p:cNvPr id="20" name="19 Conector recto"/>
          <p:cNvCxnSpPr/>
          <p:nvPr/>
        </p:nvCxnSpPr>
        <p:spPr>
          <a:xfrm>
            <a:off x="6228184" y="5805264"/>
            <a:ext cx="1071736" cy="567680"/>
          </a:xfrm>
          <a:prstGeom prst="line">
            <a:avLst/>
          </a:prstGeom>
        </p:spPr>
        <p:style>
          <a:lnRef idx="2">
            <a:schemeClr val="dk1"/>
          </a:lnRef>
          <a:fillRef idx="0">
            <a:schemeClr val="dk1"/>
          </a:fillRef>
          <a:effectRef idx="1">
            <a:schemeClr val="dk1"/>
          </a:effectRef>
          <a:fontRef idx="minor">
            <a:schemeClr val="tx1"/>
          </a:fontRef>
        </p:style>
      </p:cxnSp>
      <p:cxnSp>
        <p:nvCxnSpPr>
          <p:cNvPr id="22" name="21 Conector recto"/>
          <p:cNvCxnSpPr/>
          <p:nvPr/>
        </p:nvCxnSpPr>
        <p:spPr>
          <a:xfrm>
            <a:off x="7524328" y="5805264"/>
            <a:ext cx="1440160" cy="576064"/>
          </a:xfrm>
          <a:prstGeom prst="line">
            <a:avLst/>
          </a:prstGeom>
        </p:spPr>
        <p:style>
          <a:lnRef idx="2">
            <a:schemeClr val="dk1"/>
          </a:lnRef>
          <a:fillRef idx="0">
            <a:schemeClr val="dk1"/>
          </a:fillRef>
          <a:effectRef idx="1">
            <a:schemeClr val="dk1"/>
          </a:effectRef>
          <a:fontRef idx="minor">
            <a:schemeClr val="tx1"/>
          </a:fontRef>
        </p:style>
      </p:cxnSp>
      <p:cxnSp>
        <p:nvCxnSpPr>
          <p:cNvPr id="23" name="22 Conector recto"/>
          <p:cNvCxnSpPr/>
          <p:nvPr/>
        </p:nvCxnSpPr>
        <p:spPr>
          <a:xfrm flipV="1">
            <a:off x="7524328" y="5805264"/>
            <a:ext cx="1296144" cy="57606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2678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200" b="1" dirty="0" smtClean="0"/>
              <a:t>Ingeniería, Informática e Industrias: las disciplinas con mayor matrícula y egresados</a:t>
            </a:r>
            <a:endParaRPr lang="es-AR" sz="3200" b="1" dirty="0"/>
          </a:p>
        </p:txBody>
      </p:sp>
      <p:graphicFrame>
        <p:nvGraphicFramePr>
          <p:cNvPr id="5" name="4 Marcador de contenido"/>
          <p:cNvGraphicFramePr>
            <a:graphicFrameLocks noGrp="1"/>
          </p:cNvGraphicFramePr>
          <p:nvPr>
            <p:ph sz="quarter" idx="1"/>
          </p:nvPr>
        </p:nvGraphicFramePr>
        <p:xfrm>
          <a:off x="251520" y="1556792"/>
          <a:ext cx="3528391" cy="4824536"/>
        </p:xfrm>
        <a:graphic>
          <a:graphicData uri="http://schemas.openxmlformats.org/drawingml/2006/table">
            <a:tbl>
              <a:tblPr firstRow="1" bandRow="1">
                <a:tableStyleId>{5C22544A-7EE6-4342-B048-85BDC9FD1C3A}</a:tableStyleId>
              </a:tblPr>
              <a:tblGrid>
                <a:gridCol w="1296143"/>
                <a:gridCol w="936104"/>
                <a:gridCol w="1296144"/>
              </a:tblGrid>
              <a:tr h="504567">
                <a:tc gridSpan="3">
                  <a:txBody>
                    <a:bodyPr/>
                    <a:lstStyle/>
                    <a:p>
                      <a:pPr marL="0" algn="ctr" rtl="0" eaLnBrk="1" fontAlgn="b" latinLnBrk="0" hangingPunct="1"/>
                      <a:r>
                        <a:rPr kumimoji="0" lang="es-ES" sz="1800" b="1" kern="1200" dirty="0" smtClean="0">
                          <a:solidFill>
                            <a:sysClr val="windowText" lastClr="000000"/>
                          </a:solidFill>
                          <a:latin typeface="+mn-lt"/>
                          <a:ea typeface="+mn-ea"/>
                          <a:cs typeface="+mn-cs"/>
                        </a:rPr>
                        <a:t>Alumnos (2012)</a:t>
                      </a:r>
                      <a:endParaRPr kumimoji="0" lang="es-AR" sz="1800" b="1" kern="1200" dirty="0" smtClean="0">
                        <a:solidFill>
                          <a:sysClr val="windowText" lastClr="000000"/>
                        </a:solidFill>
                        <a:latin typeface="+mn-lt"/>
                        <a:ea typeface="+mn-ea"/>
                        <a:cs typeface="+mn-cs"/>
                      </a:endParaRPr>
                    </a:p>
                  </a:txBody>
                  <a:tcPr marL="0" marR="0" marT="0" marB="0" anchor="ctr"/>
                </a:tc>
                <a:tc hMerge="1">
                  <a:txBody>
                    <a:bodyPr/>
                    <a:lstStyle/>
                    <a:p>
                      <a:pPr algn="ctr" fontAlgn="ctr"/>
                      <a:endParaRPr lang="es-AR" sz="800" b="1" i="1" u="none" strike="noStrike" dirty="0">
                        <a:solidFill>
                          <a:srgbClr val="000000"/>
                        </a:solidFill>
                        <a:latin typeface="Arial"/>
                      </a:endParaRPr>
                    </a:p>
                  </a:txBody>
                  <a:tcPr marL="0" marR="0" marT="0" marB="0" anchor="ctr"/>
                </a:tc>
                <a:tc hMerge="1">
                  <a:txBody>
                    <a:bodyPr/>
                    <a:lstStyle/>
                    <a:p>
                      <a:pPr algn="ctr" fontAlgn="ctr"/>
                      <a:endParaRPr lang="es-AR" sz="800" b="1" i="0" u="none" strike="noStrike" dirty="0">
                        <a:solidFill>
                          <a:srgbClr val="000000"/>
                        </a:solidFill>
                        <a:latin typeface="Arial"/>
                      </a:endParaRPr>
                    </a:p>
                  </a:txBody>
                  <a:tcPr marL="0" marR="0" marT="0" marB="0" anchor="ctr"/>
                </a:tc>
              </a:tr>
              <a:tr h="462093">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Disciplina</a:t>
                      </a:r>
                    </a:p>
                  </a:txBody>
                  <a:tcPr marL="0" marR="0" marT="0" marB="0" anchor="ctr"/>
                </a:tc>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Abs.</a:t>
                      </a:r>
                    </a:p>
                  </a:txBody>
                  <a:tcPr marL="0" marR="0" marT="0" marB="0" anchor="ctr"/>
                </a:tc>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a:t>
                      </a:r>
                    </a:p>
                  </a:txBody>
                  <a:tcPr marL="0" marR="0" marT="0" marB="0" anchor="ctr"/>
                </a:tc>
              </a:tr>
              <a:tr h="394270">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Ingeniería</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7.633</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31,7%</a:t>
                      </a:r>
                    </a:p>
                  </a:txBody>
                  <a:tcPr marL="0" marR="0" marT="0" marB="0" anchor="b">
                    <a:solidFill>
                      <a:srgbClr val="FFC000"/>
                    </a:solidFill>
                  </a:tcPr>
                </a:tc>
              </a:tr>
              <a:tr h="394270">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Informática</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6.845</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28,4%</a:t>
                      </a:r>
                    </a:p>
                  </a:txBody>
                  <a:tcPr marL="0" marR="0" marT="0" marB="0" anchor="b">
                    <a:solidFill>
                      <a:srgbClr val="FFC000"/>
                    </a:solidFill>
                  </a:tcPr>
                </a:tc>
              </a:tr>
              <a:tr h="394270">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Industrias</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6.290</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26,1%</a:t>
                      </a:r>
                    </a:p>
                  </a:txBody>
                  <a:tcPr marL="0" marR="0" marT="0" marB="0" anchor="b">
                    <a:solidFill>
                      <a:srgbClr val="FFC000"/>
                    </a:solidFill>
                  </a:tcPr>
                </a:tc>
              </a:tr>
              <a:tr h="394270">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Arq. y Diseño</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1.619</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6,7%</a:t>
                      </a:r>
                    </a:p>
                  </a:txBody>
                  <a:tcPr marL="0" marR="0" marT="0" marB="0" anchor="b"/>
                </a:tc>
              </a:tr>
              <a:tr h="521073">
                <a:tc>
                  <a:txBody>
                    <a:bodyPr/>
                    <a:lstStyle/>
                    <a:p>
                      <a:pPr marL="0" algn="ctr" rtl="0" eaLnBrk="1" fontAlgn="b" latinLnBrk="0" hangingPunct="1"/>
                      <a:r>
                        <a:rPr kumimoji="0" lang="es-AR" sz="1600" b="0" kern="1200" dirty="0" err="1" smtClean="0">
                          <a:solidFill>
                            <a:sysClr val="windowText" lastClr="000000"/>
                          </a:solidFill>
                          <a:latin typeface="+mn-lt"/>
                          <a:ea typeface="+mn-ea"/>
                          <a:cs typeface="+mn-cs"/>
                        </a:rPr>
                        <a:t>Cs.</a:t>
                      </a:r>
                      <a:r>
                        <a:rPr kumimoji="0" lang="es-AR" sz="1600" b="0" kern="1200" baseline="0" dirty="0" smtClean="0">
                          <a:solidFill>
                            <a:sysClr val="windowText" lastClr="000000"/>
                          </a:solidFill>
                          <a:latin typeface="+mn-lt"/>
                          <a:ea typeface="+mn-ea"/>
                          <a:cs typeface="+mn-cs"/>
                        </a:rPr>
                        <a:t> </a:t>
                      </a:r>
                      <a:r>
                        <a:rPr kumimoji="0" lang="es-AR" sz="1600" b="0" kern="1200" dirty="0" smtClean="0">
                          <a:solidFill>
                            <a:sysClr val="windowText" lastClr="000000"/>
                          </a:solidFill>
                          <a:latin typeface="+mn-lt"/>
                          <a:ea typeface="+mn-ea"/>
                          <a:cs typeface="+mn-cs"/>
                        </a:rPr>
                        <a:t>Agropecuarias</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735</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3,1%</a:t>
                      </a:r>
                    </a:p>
                  </a:txBody>
                  <a:tcPr marL="0" marR="0" marT="0" marB="0" anchor="b"/>
                </a:tc>
              </a:tr>
              <a:tr h="521594">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Otras </a:t>
                      </a:r>
                      <a:r>
                        <a:rPr kumimoji="0" lang="es-AR" sz="1600" b="0" kern="1200" dirty="0" err="1" smtClean="0">
                          <a:solidFill>
                            <a:sysClr val="windowText" lastClr="000000"/>
                          </a:solidFill>
                          <a:latin typeface="+mn-lt"/>
                          <a:ea typeface="+mn-ea"/>
                          <a:cs typeface="+mn-cs"/>
                        </a:rPr>
                        <a:t>Cs.</a:t>
                      </a:r>
                      <a:r>
                        <a:rPr kumimoji="0" lang="es-AR" sz="1600" b="0" kern="1200" baseline="0" dirty="0" smtClean="0">
                          <a:solidFill>
                            <a:sysClr val="windowText" lastClr="000000"/>
                          </a:solidFill>
                          <a:latin typeface="+mn-lt"/>
                          <a:ea typeface="+mn-ea"/>
                          <a:cs typeface="+mn-cs"/>
                        </a:rPr>
                        <a:t> </a:t>
                      </a:r>
                      <a:r>
                        <a:rPr kumimoji="0" lang="es-AR" sz="1600" b="0" kern="1200" dirty="0" smtClean="0">
                          <a:solidFill>
                            <a:sysClr val="windowText" lastClr="000000"/>
                          </a:solidFill>
                          <a:latin typeface="+mn-lt"/>
                          <a:ea typeface="+mn-ea"/>
                          <a:cs typeface="+mn-cs"/>
                        </a:rPr>
                        <a:t>Aplicadas</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579</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2,4%</a:t>
                      </a:r>
                    </a:p>
                  </a:txBody>
                  <a:tcPr marL="0" marR="0" marT="0" marB="0" anchor="b"/>
                </a:tc>
              </a:tr>
              <a:tr h="521594">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Bioquimica y Farmacia</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290</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1,2%</a:t>
                      </a:r>
                    </a:p>
                  </a:txBody>
                  <a:tcPr marL="0" marR="0" marT="0" marB="0" anchor="b"/>
                </a:tc>
              </a:tr>
              <a:tr h="394270">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Estadística</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91</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0,4%</a:t>
                      </a:r>
                    </a:p>
                  </a:txBody>
                  <a:tcPr marL="0" marR="0" marT="0" marB="0" anchor="b"/>
                </a:tc>
              </a:tr>
              <a:tr h="322265">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Total general</a:t>
                      </a:r>
                    </a:p>
                  </a:txBody>
                  <a:tcPr marL="0" marR="0" marT="0" marB="0" anchor="b"/>
                </a:tc>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24.082</a:t>
                      </a:r>
                    </a:p>
                  </a:txBody>
                  <a:tcPr marL="0" marR="0" marT="0" marB="0" anchor="b"/>
                </a:tc>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100,0%</a:t>
                      </a:r>
                    </a:p>
                  </a:txBody>
                  <a:tcPr marL="0" marR="0" marT="0" marB="0" anchor="b"/>
                </a:tc>
              </a:tr>
            </a:tbl>
          </a:graphicData>
        </a:graphic>
      </p:graphicFrame>
      <p:graphicFrame>
        <p:nvGraphicFramePr>
          <p:cNvPr id="6" name="4 Marcador de contenido"/>
          <p:cNvGraphicFramePr>
            <a:graphicFrameLocks noGrp="1"/>
          </p:cNvGraphicFramePr>
          <p:nvPr>
            <p:ph sz="quarter" idx="1"/>
          </p:nvPr>
        </p:nvGraphicFramePr>
        <p:xfrm>
          <a:off x="4572000" y="1556792"/>
          <a:ext cx="3672407" cy="4793644"/>
        </p:xfrm>
        <a:graphic>
          <a:graphicData uri="http://schemas.openxmlformats.org/drawingml/2006/table">
            <a:tbl>
              <a:tblPr firstRow="1" bandRow="1">
                <a:tableStyleId>{5C22544A-7EE6-4342-B048-85BDC9FD1C3A}</a:tableStyleId>
              </a:tblPr>
              <a:tblGrid>
                <a:gridCol w="1440160"/>
                <a:gridCol w="1080120"/>
                <a:gridCol w="1152127"/>
              </a:tblGrid>
              <a:tr h="472387">
                <a:tc gridSpan="3">
                  <a:txBody>
                    <a:bodyPr/>
                    <a:lstStyle/>
                    <a:p>
                      <a:pPr marL="0" algn="ctr" rtl="0" eaLnBrk="1" fontAlgn="b" latinLnBrk="0" hangingPunct="1"/>
                      <a:r>
                        <a:rPr kumimoji="0" lang="es-ES" sz="1800" b="1" kern="1200" dirty="0" smtClean="0">
                          <a:solidFill>
                            <a:sysClr val="windowText" lastClr="000000"/>
                          </a:solidFill>
                          <a:latin typeface="+mn-lt"/>
                          <a:ea typeface="+mn-ea"/>
                          <a:cs typeface="+mn-cs"/>
                        </a:rPr>
                        <a:t>Egresados (2012)</a:t>
                      </a:r>
                      <a:endParaRPr kumimoji="0" lang="es-AR" sz="1800" b="1" kern="1200" dirty="0" smtClean="0">
                        <a:solidFill>
                          <a:sysClr val="windowText" lastClr="000000"/>
                        </a:solidFill>
                        <a:latin typeface="+mn-lt"/>
                        <a:ea typeface="+mn-ea"/>
                        <a:cs typeface="+mn-cs"/>
                      </a:endParaRPr>
                    </a:p>
                  </a:txBody>
                  <a:tcPr marL="0" marR="0" marT="0" marB="0" anchor="ctr"/>
                </a:tc>
                <a:tc hMerge="1">
                  <a:txBody>
                    <a:bodyPr/>
                    <a:lstStyle/>
                    <a:p>
                      <a:pPr algn="ctr" fontAlgn="ctr"/>
                      <a:endParaRPr lang="es-AR" sz="800" b="1" i="1" u="none" strike="noStrike" dirty="0">
                        <a:solidFill>
                          <a:srgbClr val="000000"/>
                        </a:solidFill>
                        <a:latin typeface="Arial"/>
                      </a:endParaRPr>
                    </a:p>
                  </a:txBody>
                  <a:tcPr marL="0" marR="0" marT="0" marB="0" anchor="ctr"/>
                </a:tc>
                <a:tc hMerge="1">
                  <a:txBody>
                    <a:bodyPr/>
                    <a:lstStyle/>
                    <a:p>
                      <a:pPr algn="ctr" fontAlgn="ctr"/>
                      <a:endParaRPr lang="es-AR" sz="800" b="1" i="0" u="none" strike="noStrike" dirty="0">
                        <a:solidFill>
                          <a:srgbClr val="000000"/>
                        </a:solidFill>
                        <a:latin typeface="Arial"/>
                      </a:endParaRPr>
                    </a:p>
                  </a:txBody>
                  <a:tcPr marL="0" marR="0" marT="0" marB="0" anchor="ctr"/>
                </a:tc>
              </a:tr>
              <a:tr h="432622">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Disciplina</a:t>
                      </a:r>
                    </a:p>
                  </a:txBody>
                  <a:tcPr marL="0" marR="0" marT="0" marB="0" anchor="ctr"/>
                </a:tc>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Abs.</a:t>
                      </a:r>
                    </a:p>
                  </a:txBody>
                  <a:tcPr marL="0" marR="0" marT="0" marB="0" anchor="ctr"/>
                </a:tc>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a:t>
                      </a:r>
                    </a:p>
                  </a:txBody>
                  <a:tcPr marL="0" marR="0" marT="0" marB="0" anchor="ctr"/>
                </a:tc>
              </a:tr>
              <a:tr h="432622">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Industrias</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333</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42,4%</a:t>
                      </a:r>
                    </a:p>
                  </a:txBody>
                  <a:tcPr marL="0" marR="0" marT="0" marB="0" anchor="b">
                    <a:solidFill>
                      <a:srgbClr val="FFC000"/>
                    </a:solidFill>
                  </a:tcPr>
                </a:tc>
              </a:tr>
              <a:tr h="432622">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Informática</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245</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31,2%</a:t>
                      </a:r>
                    </a:p>
                  </a:txBody>
                  <a:tcPr marL="0" marR="0" marT="0" marB="0" anchor="b">
                    <a:solidFill>
                      <a:srgbClr val="FFC000"/>
                    </a:solidFill>
                  </a:tcPr>
                </a:tc>
              </a:tr>
              <a:tr h="432622">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Ingeniería</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170</a:t>
                      </a:r>
                    </a:p>
                  </a:txBody>
                  <a:tcPr marL="0" marR="0" marT="0" marB="0" anchor="b">
                    <a:solidFill>
                      <a:srgbClr val="FFC000"/>
                    </a:solidFill>
                  </a:tcPr>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21,6%</a:t>
                      </a:r>
                    </a:p>
                  </a:txBody>
                  <a:tcPr marL="0" marR="0" marT="0" marB="0" anchor="b">
                    <a:solidFill>
                      <a:srgbClr val="FFC000"/>
                    </a:solidFill>
                  </a:tcPr>
                </a:tc>
              </a:tr>
              <a:tr h="473974">
                <a:tc>
                  <a:txBody>
                    <a:bodyPr/>
                    <a:lstStyle/>
                    <a:p>
                      <a:pPr marL="0" algn="ctr" rtl="0" eaLnBrk="1" fontAlgn="b" latinLnBrk="0" hangingPunct="1"/>
                      <a:r>
                        <a:rPr kumimoji="0" lang="es-AR" sz="1600" b="0" kern="1200" dirty="0" err="1" smtClean="0">
                          <a:solidFill>
                            <a:sysClr val="windowText" lastClr="000000"/>
                          </a:solidFill>
                          <a:latin typeface="+mn-lt"/>
                          <a:ea typeface="+mn-ea"/>
                          <a:cs typeface="+mn-cs"/>
                        </a:rPr>
                        <a:t>Cs.</a:t>
                      </a:r>
                      <a:r>
                        <a:rPr kumimoji="0" lang="es-AR" sz="1600" b="0" kern="1200" dirty="0" smtClean="0">
                          <a:solidFill>
                            <a:sysClr val="windowText" lastClr="000000"/>
                          </a:solidFill>
                          <a:latin typeface="+mn-lt"/>
                          <a:ea typeface="+mn-ea"/>
                          <a:cs typeface="+mn-cs"/>
                        </a:rPr>
                        <a:t> Agropecuarias</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19</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2,4%</a:t>
                      </a:r>
                    </a:p>
                  </a:txBody>
                  <a:tcPr marL="0" marR="0" marT="0" marB="0" anchor="b"/>
                </a:tc>
              </a:tr>
              <a:tr h="262485">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Arq. y Diseño</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11</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1,4%</a:t>
                      </a:r>
                    </a:p>
                  </a:txBody>
                  <a:tcPr marL="0" marR="0" marT="0" marB="0" anchor="b"/>
                </a:tc>
              </a:tr>
              <a:tr h="432622">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Estadística</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7</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0,9%</a:t>
                      </a:r>
                    </a:p>
                  </a:txBody>
                  <a:tcPr marL="0" marR="0" marT="0" marB="0" anchor="b"/>
                </a:tc>
              </a:tr>
              <a:tr h="473974">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Otras Ciencias Aplicadas</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1</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0,1%</a:t>
                      </a:r>
                    </a:p>
                  </a:txBody>
                  <a:tcPr marL="0" marR="0" marT="0" marB="0" anchor="b"/>
                </a:tc>
              </a:tr>
              <a:tr h="473974">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Bioquimica y Farmacia</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0</a:t>
                      </a:r>
                    </a:p>
                  </a:txBody>
                  <a:tcPr marL="0" marR="0" marT="0" marB="0" anchor="b"/>
                </a:tc>
                <a:tc>
                  <a:txBody>
                    <a:bodyPr/>
                    <a:lstStyle/>
                    <a:p>
                      <a:pPr marL="0" algn="ctr" rtl="0" eaLnBrk="1" fontAlgn="b" latinLnBrk="0" hangingPunct="1"/>
                      <a:r>
                        <a:rPr kumimoji="0" lang="es-AR" sz="1600" b="0" kern="1200" dirty="0" smtClean="0">
                          <a:solidFill>
                            <a:sysClr val="windowText" lastClr="000000"/>
                          </a:solidFill>
                          <a:latin typeface="+mn-lt"/>
                          <a:ea typeface="+mn-ea"/>
                          <a:cs typeface="+mn-cs"/>
                        </a:rPr>
                        <a:t>0,0%</a:t>
                      </a:r>
                    </a:p>
                  </a:txBody>
                  <a:tcPr marL="0" marR="0" marT="0" marB="0" anchor="b"/>
                </a:tc>
              </a:tr>
              <a:tr h="432622">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Total general</a:t>
                      </a:r>
                    </a:p>
                  </a:txBody>
                  <a:tcPr marL="0" marR="0" marT="0" marB="0" anchor="b"/>
                </a:tc>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786</a:t>
                      </a:r>
                    </a:p>
                  </a:txBody>
                  <a:tcPr marL="0" marR="0" marT="0" marB="0" anchor="b"/>
                </a:tc>
                <a:tc>
                  <a:txBody>
                    <a:bodyPr/>
                    <a:lstStyle/>
                    <a:p>
                      <a:pPr marL="0" algn="ctr" rtl="0" eaLnBrk="1" fontAlgn="b" latinLnBrk="0" hangingPunct="1"/>
                      <a:r>
                        <a:rPr kumimoji="0" lang="es-AR" sz="1600" b="1" kern="1200" dirty="0" smtClean="0">
                          <a:solidFill>
                            <a:sysClr val="windowText" lastClr="000000"/>
                          </a:solidFill>
                          <a:latin typeface="+mn-lt"/>
                          <a:ea typeface="+mn-ea"/>
                          <a:cs typeface="+mn-cs"/>
                        </a:rPr>
                        <a:t>100,0%</a:t>
                      </a:r>
                    </a:p>
                  </a:txBody>
                  <a:tcPr marL="0" marR="0" marT="0" marB="0" anchor="b"/>
                </a:tc>
              </a:tr>
            </a:tbl>
          </a:graphicData>
        </a:graphic>
      </p:graphicFrame>
      <p:sp>
        <p:nvSpPr>
          <p:cNvPr id="7" name="6 Cerrar llave"/>
          <p:cNvSpPr/>
          <p:nvPr/>
        </p:nvSpPr>
        <p:spPr>
          <a:xfrm>
            <a:off x="3707904" y="2564904"/>
            <a:ext cx="144016" cy="115212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AR"/>
          </a:p>
        </p:txBody>
      </p:sp>
      <p:sp>
        <p:nvSpPr>
          <p:cNvPr id="8" name="7 CuadroTexto"/>
          <p:cNvSpPr txBox="1"/>
          <p:nvPr/>
        </p:nvSpPr>
        <p:spPr>
          <a:xfrm>
            <a:off x="3851920" y="2924944"/>
            <a:ext cx="936104" cy="369332"/>
          </a:xfrm>
          <a:prstGeom prst="rect">
            <a:avLst/>
          </a:prstGeom>
          <a:noFill/>
        </p:spPr>
        <p:txBody>
          <a:bodyPr wrap="square" rtlCol="0">
            <a:spAutoFit/>
          </a:bodyPr>
          <a:lstStyle/>
          <a:p>
            <a:r>
              <a:rPr lang="es-ES" b="1" dirty="0" smtClean="0"/>
              <a:t>86.2%</a:t>
            </a:r>
            <a:endParaRPr lang="es-AR" b="1" dirty="0"/>
          </a:p>
        </p:txBody>
      </p:sp>
      <p:sp>
        <p:nvSpPr>
          <p:cNvPr id="9" name="8 Cerrar llave"/>
          <p:cNvSpPr/>
          <p:nvPr/>
        </p:nvSpPr>
        <p:spPr>
          <a:xfrm>
            <a:off x="8244408" y="2636912"/>
            <a:ext cx="144016" cy="115212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AR"/>
          </a:p>
        </p:txBody>
      </p:sp>
      <p:sp>
        <p:nvSpPr>
          <p:cNvPr id="10" name="9 CuadroTexto"/>
          <p:cNvSpPr txBox="1"/>
          <p:nvPr/>
        </p:nvSpPr>
        <p:spPr>
          <a:xfrm>
            <a:off x="8316416" y="2996952"/>
            <a:ext cx="827584" cy="369332"/>
          </a:xfrm>
          <a:prstGeom prst="rect">
            <a:avLst/>
          </a:prstGeom>
          <a:noFill/>
        </p:spPr>
        <p:txBody>
          <a:bodyPr wrap="square" rtlCol="0">
            <a:spAutoFit/>
          </a:bodyPr>
          <a:lstStyle/>
          <a:p>
            <a:r>
              <a:rPr lang="es-ES" b="1" dirty="0" smtClean="0"/>
              <a:t>95.2%</a:t>
            </a:r>
            <a:endParaRPr lang="es-AR" b="1" dirty="0"/>
          </a:p>
        </p:txBody>
      </p:sp>
    </p:spTree>
    <p:extLst>
      <p:ext uri="{BB962C8B-B14F-4D97-AF65-F5344CB8AC3E}">
        <p14:creationId xmlns:p14="http://schemas.microsoft.com/office/powerpoint/2010/main" xmlns="" val="229745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251520" y="1916832"/>
          <a:ext cx="856895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3" name="1 Título"/>
          <p:cNvSpPr txBox="1">
            <a:spLocks/>
          </p:cNvSpPr>
          <p:nvPr/>
        </p:nvSpPr>
        <p:spPr>
          <a:xfrm>
            <a:off x="609600" y="228600"/>
            <a:ext cx="8153400" cy="1544216"/>
          </a:xfrm>
          <a:prstGeom prst="rect">
            <a:avLst/>
          </a:prstGeom>
        </p:spPr>
        <p:txBody>
          <a:bodyPr>
            <a:noAutofit/>
          </a:bodyPr>
          <a:lstStyle/>
          <a:p>
            <a:pPr lvl="0" algn="ctr">
              <a:spcBef>
                <a:spcPct val="0"/>
              </a:spcBef>
            </a:pPr>
            <a:r>
              <a:rPr lang="es-AR" sz="3200" b="1" dirty="0" smtClean="0">
                <a:solidFill>
                  <a:schemeClr val="tx2"/>
                </a:solidFill>
                <a:latin typeface="+mj-lt"/>
                <a:ea typeface="+mj-ea"/>
                <a:cs typeface="+mj-cs"/>
              </a:rPr>
              <a:t>Importante crecimiento de las carreras de la Rama a partir del 2004. En el 2010 se incorporan  10 nuevas ingenierías a la oferta </a:t>
            </a:r>
            <a:endParaRPr kumimoji="0" lang="es-AR" sz="32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382724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714348" y="2743200"/>
            <a:ext cx="8143932" cy="3829072"/>
          </a:xfrm>
          <a:solidFill>
            <a:schemeClr val="accent1">
              <a:lumMod val="40000"/>
              <a:lumOff val="60000"/>
            </a:schemeClr>
          </a:solidFill>
        </p:spPr>
        <p:txBody>
          <a:bodyPr>
            <a:noAutofit/>
          </a:bodyPr>
          <a:lstStyle/>
          <a:p>
            <a:pPr marL="457200" indent="-457200">
              <a:buFont typeface="+mj-lt"/>
              <a:buAutoNum type="arabicPeriod"/>
            </a:pPr>
            <a:r>
              <a:rPr lang="es-MX" sz="2000" dirty="0">
                <a:solidFill>
                  <a:schemeClr val="tx1"/>
                </a:solidFill>
              </a:rPr>
              <a:t>Universidad Nacional Arturo </a:t>
            </a:r>
            <a:r>
              <a:rPr lang="es-MX" sz="2000" dirty="0" err="1">
                <a:solidFill>
                  <a:schemeClr val="tx1"/>
                </a:solidFill>
              </a:rPr>
              <a:t>Jauretche</a:t>
            </a:r>
            <a:r>
              <a:rPr lang="es-MX" sz="2000" dirty="0">
                <a:solidFill>
                  <a:schemeClr val="tx1"/>
                </a:solidFill>
              </a:rPr>
              <a:t> </a:t>
            </a:r>
            <a:endParaRPr lang="es-AR" sz="2000" dirty="0">
              <a:solidFill>
                <a:schemeClr val="tx1"/>
              </a:solidFill>
            </a:endParaRPr>
          </a:p>
          <a:p>
            <a:pPr marL="457200" indent="-457200">
              <a:buFont typeface="+mj-lt"/>
              <a:buAutoNum type="arabicPeriod"/>
            </a:pPr>
            <a:r>
              <a:rPr lang="es-MX" sz="2000" dirty="0">
                <a:solidFill>
                  <a:schemeClr val="tx1"/>
                </a:solidFill>
              </a:rPr>
              <a:t>Universidad Nacional de Avellaneda </a:t>
            </a:r>
            <a:endParaRPr lang="es-MX" sz="2000" dirty="0" smtClean="0">
              <a:solidFill>
                <a:schemeClr val="tx1"/>
              </a:solidFill>
            </a:endParaRPr>
          </a:p>
          <a:p>
            <a:pPr marL="457200" indent="-457200">
              <a:buFont typeface="+mj-lt"/>
              <a:buAutoNum type="arabicPeriod"/>
            </a:pPr>
            <a:r>
              <a:rPr lang="es-MX" sz="2000" dirty="0" smtClean="0">
                <a:solidFill>
                  <a:schemeClr val="tx1"/>
                </a:solidFill>
              </a:rPr>
              <a:t>Universidad </a:t>
            </a:r>
            <a:r>
              <a:rPr lang="es-MX" sz="2000" dirty="0">
                <a:solidFill>
                  <a:schemeClr val="tx1"/>
                </a:solidFill>
              </a:rPr>
              <a:t>Nacional de </a:t>
            </a:r>
            <a:r>
              <a:rPr lang="es-MX" sz="2000" dirty="0" smtClean="0">
                <a:solidFill>
                  <a:schemeClr val="tx1"/>
                </a:solidFill>
              </a:rPr>
              <a:t>Lanús </a:t>
            </a:r>
          </a:p>
          <a:p>
            <a:pPr marL="457200" indent="-457200">
              <a:buFont typeface="+mj-lt"/>
              <a:buAutoNum type="arabicPeriod"/>
            </a:pPr>
            <a:r>
              <a:rPr lang="es-MX" sz="2000" dirty="0" smtClean="0">
                <a:solidFill>
                  <a:schemeClr val="tx1"/>
                </a:solidFill>
              </a:rPr>
              <a:t>Universidad </a:t>
            </a:r>
            <a:r>
              <a:rPr lang="es-MX" sz="2000" dirty="0">
                <a:solidFill>
                  <a:schemeClr val="tx1"/>
                </a:solidFill>
              </a:rPr>
              <a:t>Nacional de </a:t>
            </a:r>
            <a:r>
              <a:rPr lang="es-MX" sz="2000" dirty="0" smtClean="0">
                <a:solidFill>
                  <a:schemeClr val="tx1"/>
                </a:solidFill>
              </a:rPr>
              <a:t>San Martín</a:t>
            </a:r>
            <a:endParaRPr lang="es-AR" sz="2000" dirty="0">
              <a:solidFill>
                <a:schemeClr val="tx1"/>
              </a:solidFill>
            </a:endParaRPr>
          </a:p>
          <a:p>
            <a:pPr marL="457200" indent="-457200">
              <a:buFont typeface="+mj-lt"/>
              <a:buAutoNum type="arabicPeriod"/>
            </a:pPr>
            <a:r>
              <a:rPr lang="es-MX" sz="2000" dirty="0">
                <a:solidFill>
                  <a:schemeClr val="tx1"/>
                </a:solidFill>
              </a:rPr>
              <a:t>Universidad Nacional de General Sarmiento </a:t>
            </a:r>
            <a:endParaRPr lang="es-MX" sz="2000" dirty="0" smtClean="0">
              <a:solidFill>
                <a:schemeClr val="tx1"/>
              </a:solidFill>
            </a:endParaRPr>
          </a:p>
          <a:p>
            <a:pPr marL="457200" indent="-457200">
              <a:buFont typeface="+mj-lt"/>
              <a:buAutoNum type="arabicPeriod"/>
            </a:pPr>
            <a:r>
              <a:rPr lang="es-MX" sz="2000" dirty="0" smtClean="0">
                <a:solidFill>
                  <a:schemeClr val="tx1"/>
                </a:solidFill>
              </a:rPr>
              <a:t>Universidad Nacional de La Matanza</a:t>
            </a:r>
          </a:p>
          <a:p>
            <a:pPr marL="457200" indent="-457200">
              <a:buFont typeface="+mj-lt"/>
              <a:buAutoNum type="arabicPeriod"/>
            </a:pPr>
            <a:r>
              <a:rPr lang="es-MX" sz="2000" dirty="0" smtClean="0">
                <a:solidFill>
                  <a:schemeClr val="tx1"/>
                </a:solidFill>
              </a:rPr>
              <a:t>Universidad Nacional de Lomas de Zamora</a:t>
            </a:r>
            <a:endParaRPr lang="es-AR" sz="2000" dirty="0" smtClean="0">
              <a:solidFill>
                <a:schemeClr val="tx1"/>
              </a:solidFill>
            </a:endParaRPr>
          </a:p>
          <a:p>
            <a:pPr marL="457200" indent="-457200">
              <a:buFont typeface="+mj-lt"/>
              <a:buAutoNum type="arabicPeriod"/>
            </a:pPr>
            <a:r>
              <a:rPr lang="es-MX" sz="2000" dirty="0" smtClean="0">
                <a:solidFill>
                  <a:schemeClr val="tx1"/>
                </a:solidFill>
              </a:rPr>
              <a:t>Universidad Nacional de Moreno</a:t>
            </a:r>
            <a:endParaRPr lang="es-AR" sz="2000" dirty="0">
              <a:solidFill>
                <a:schemeClr val="tx1"/>
              </a:solidFill>
            </a:endParaRPr>
          </a:p>
          <a:p>
            <a:pPr marL="457200" indent="-457200">
              <a:buFont typeface="+mj-lt"/>
              <a:buAutoNum type="arabicPeriod"/>
            </a:pPr>
            <a:r>
              <a:rPr lang="es-MX" sz="2000" dirty="0" smtClean="0">
                <a:solidFill>
                  <a:schemeClr val="tx1"/>
                </a:solidFill>
              </a:rPr>
              <a:t>Universidad </a:t>
            </a:r>
            <a:r>
              <a:rPr lang="es-MX" sz="2000" dirty="0">
                <a:solidFill>
                  <a:schemeClr val="tx1"/>
                </a:solidFill>
              </a:rPr>
              <a:t>Nacional de Quilmes </a:t>
            </a:r>
            <a:endParaRPr lang="es-MX" sz="2000" dirty="0" smtClean="0">
              <a:solidFill>
                <a:schemeClr val="tx1"/>
              </a:solidFill>
            </a:endParaRPr>
          </a:p>
          <a:p>
            <a:pPr marL="457200" indent="-457200">
              <a:buFont typeface="+mj-lt"/>
              <a:buAutoNum type="arabicPeriod"/>
            </a:pPr>
            <a:r>
              <a:rPr lang="es-MX" sz="2000" dirty="0" smtClean="0">
                <a:solidFill>
                  <a:schemeClr val="tx1"/>
                </a:solidFill>
              </a:rPr>
              <a:t>Universidad Nacional de Tres de Febrero</a:t>
            </a:r>
            <a:endParaRPr lang="es-AR" sz="2000" dirty="0">
              <a:solidFill>
                <a:schemeClr val="tx1"/>
              </a:solidFill>
            </a:endParaRPr>
          </a:p>
        </p:txBody>
      </p:sp>
      <p:sp>
        <p:nvSpPr>
          <p:cNvPr id="4" name="3 Título"/>
          <p:cNvSpPr>
            <a:spLocks noGrp="1"/>
          </p:cNvSpPr>
          <p:nvPr>
            <p:ph type="title"/>
          </p:nvPr>
        </p:nvSpPr>
        <p:spPr/>
        <p:txBody>
          <a:bodyPr>
            <a:normAutofit fontScale="90000"/>
          </a:bodyPr>
          <a:lstStyle/>
          <a:p>
            <a:r>
              <a:rPr lang="es-MX" sz="3600" dirty="0" smtClean="0"/>
              <a:t>Participan en la Subcomisión de información Académica </a:t>
            </a:r>
            <a:r>
              <a:rPr lang="es-MX" sz="4000" dirty="0" smtClean="0">
                <a:solidFill>
                  <a:schemeClr val="bg1"/>
                </a:solidFill>
              </a:rPr>
              <a:t>10</a:t>
            </a:r>
            <a:r>
              <a:rPr lang="es-MX" sz="3600" dirty="0" smtClean="0"/>
              <a:t> Universidades</a:t>
            </a:r>
            <a:endParaRPr lang="es-AR" sz="3600" dirty="0"/>
          </a:p>
        </p:txBody>
      </p:sp>
      <p:pic>
        <p:nvPicPr>
          <p:cNvPr id="7" name="Picture 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373216"/>
            <a:ext cx="1081088" cy="1077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836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MX" b="1" dirty="0" smtClean="0"/>
              <a:t>Ciencias Básicas</a:t>
            </a:r>
            <a:endParaRPr lang="es-AR" b="1" dirty="0"/>
          </a:p>
        </p:txBody>
      </p:sp>
      <p:graphicFrame>
        <p:nvGraphicFramePr>
          <p:cNvPr id="13" name="12 Diagrama"/>
          <p:cNvGraphicFramePr/>
          <p:nvPr>
            <p:extLst>
              <p:ext uri="{D42A27DB-BD31-4B8C-83A1-F6EECF244321}">
                <p14:modId xmlns:p14="http://schemas.microsoft.com/office/powerpoint/2010/main" xmlns="" val="2397747254"/>
              </p:ext>
            </p:extLst>
          </p:nvPr>
        </p:nvGraphicFramePr>
        <p:xfrm>
          <a:off x="4788024" y="1772816"/>
          <a:ext cx="40324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CuadroTexto"/>
          <p:cNvSpPr txBox="1"/>
          <p:nvPr/>
        </p:nvSpPr>
        <p:spPr>
          <a:xfrm>
            <a:off x="5213354" y="1772816"/>
            <a:ext cx="3168352" cy="461665"/>
          </a:xfrm>
          <a:prstGeom prst="rect">
            <a:avLst/>
          </a:prstGeom>
          <a:noFill/>
        </p:spPr>
        <p:txBody>
          <a:bodyPr wrap="square" rtlCol="0">
            <a:spAutoFit/>
          </a:bodyPr>
          <a:lstStyle/>
          <a:p>
            <a:pPr algn="ctr"/>
            <a:r>
              <a:rPr lang="es-MX" sz="2400" dirty="0" smtClean="0"/>
              <a:t>DISCIPLINAS</a:t>
            </a:r>
            <a:endParaRPr lang="es-AR" sz="2400"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xmlns="" val="178434503"/>
              </p:ext>
            </p:extLst>
          </p:nvPr>
        </p:nvGraphicFramePr>
        <p:xfrm>
          <a:off x="486104" y="2996952"/>
          <a:ext cx="4211352" cy="3045321"/>
        </p:xfrm>
        <a:graphic>
          <a:graphicData uri="http://schemas.openxmlformats.org/drawingml/2006/table">
            <a:tbl>
              <a:tblPr firstRow="1" bandRow="1">
                <a:tableStyleId>{5C22544A-7EE6-4342-B048-85BDC9FD1C3A}</a:tableStyleId>
              </a:tblPr>
              <a:tblGrid>
                <a:gridCol w="842272"/>
                <a:gridCol w="885920"/>
                <a:gridCol w="720080"/>
                <a:gridCol w="920810"/>
                <a:gridCol w="842270"/>
              </a:tblGrid>
              <a:tr h="432048">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RAMA</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Carreras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Títulos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Estudiantes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Egresados</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32048">
                <a:tc>
                  <a:txBody>
                    <a:bodyPr/>
                    <a:lstStyle/>
                    <a:p>
                      <a:pPr marL="0" algn="ctr" rtl="0" eaLnBrk="1" fontAlgn="b" latinLnBrk="0" hangingPunct="1"/>
                      <a:r>
                        <a:rPr kumimoji="0" lang="es-AR" sz="1400" b="0" i="0" u="none" strike="noStrike" kern="1200" dirty="0" smtClean="0">
                          <a:solidFill>
                            <a:srgbClr val="000000"/>
                          </a:solidFill>
                          <a:effectLst/>
                          <a:latin typeface="Calibri"/>
                          <a:ea typeface="+mn-ea"/>
                          <a:cs typeface="+mn-cs"/>
                        </a:rPr>
                        <a:t>Cs. </a:t>
                      </a:r>
                      <a:r>
                        <a:rPr kumimoji="0" lang="es-AR" sz="1400" b="0" i="0" u="none" strike="noStrike" kern="1200" dirty="0">
                          <a:solidFill>
                            <a:srgbClr val="000000"/>
                          </a:solidFill>
                          <a:effectLst/>
                          <a:latin typeface="Calibri"/>
                          <a:ea typeface="+mn-ea"/>
                          <a:cs typeface="+mn-cs"/>
                        </a:rPr>
                        <a:t>Aplicadas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24%</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24%</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17%</a:t>
                      </a:r>
                    </a:p>
                  </a:txBody>
                  <a:tcPr marL="9525" marR="9525" marT="9525" marB="0" anchor="b"/>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11%</a:t>
                      </a:r>
                    </a:p>
                  </a:txBody>
                  <a:tcPr marL="9525" marR="9525" marT="9525" marB="0" anchor="b">
                    <a:lnR w="12700" cap="flat" cmpd="sng" algn="ctr">
                      <a:solidFill>
                        <a:schemeClr val="tx1"/>
                      </a:solidFill>
                      <a:prstDash val="solid"/>
                      <a:round/>
                      <a:headEnd type="none" w="med" len="med"/>
                      <a:tailEnd type="none" w="med" len="med"/>
                    </a:lnR>
                  </a:tcPr>
                </a:tc>
              </a:tr>
              <a:tr h="432048">
                <a:tc>
                  <a:txBody>
                    <a:bodyPr/>
                    <a:lstStyle/>
                    <a:p>
                      <a:pPr marL="0" algn="ctr" rtl="0" eaLnBrk="1" fontAlgn="b" latinLnBrk="0" hangingPunct="1"/>
                      <a:r>
                        <a:rPr kumimoji="0" lang="es-AR" sz="1400" b="1" i="0" u="none" strike="noStrike" kern="1200" dirty="0" smtClean="0">
                          <a:solidFill>
                            <a:srgbClr val="000000"/>
                          </a:solidFill>
                          <a:effectLst/>
                          <a:latin typeface="Calibri"/>
                          <a:ea typeface="+mn-ea"/>
                          <a:cs typeface="+mn-cs"/>
                        </a:rPr>
                        <a:t>Cs. </a:t>
                      </a:r>
                      <a:r>
                        <a:rPr kumimoji="0" lang="es-AR" sz="1400" b="1" i="0" u="none" strike="noStrike" kern="1200" dirty="0">
                          <a:solidFill>
                            <a:srgbClr val="000000"/>
                          </a:solidFill>
                          <a:effectLst/>
                          <a:latin typeface="Calibri"/>
                          <a:ea typeface="+mn-ea"/>
                          <a:cs typeface="+mn-cs"/>
                        </a:rPr>
                        <a:t>Básicas</a:t>
                      </a:r>
                    </a:p>
                  </a:txBody>
                  <a:tcPr marL="9525" marR="9525" marT="9525" marB="0" anchor="b">
                    <a:lnL w="12700" cap="flat" cmpd="sng" algn="ctr">
                      <a:solidFill>
                        <a:schemeClr val="tx1"/>
                      </a:solidFill>
                      <a:prstDash val="solid"/>
                      <a:round/>
                      <a:headEnd type="none" w="med" len="med"/>
                      <a:tailEnd type="none" w="med" len="med"/>
                    </a:lnL>
                    <a:solidFill>
                      <a:schemeClr val="accent2"/>
                    </a:solidFill>
                  </a:tcPr>
                </a:tc>
                <a:tc>
                  <a:txBody>
                    <a:bodyPr/>
                    <a:lstStyle/>
                    <a:p>
                      <a:pPr marL="0" algn="ctr" rtl="0" eaLnBrk="1" fontAlgn="b" latinLnBrk="0" hangingPunct="1"/>
                      <a:r>
                        <a:rPr kumimoji="0" lang="es-AR" sz="1400" b="1" i="0" u="none" strike="noStrike" kern="1200">
                          <a:solidFill>
                            <a:srgbClr val="000000"/>
                          </a:solidFill>
                          <a:effectLst/>
                          <a:latin typeface="Calibri"/>
                          <a:ea typeface="+mn-ea"/>
                          <a:cs typeface="+mn-cs"/>
                        </a:rPr>
                        <a:t>4%</a:t>
                      </a:r>
                    </a:p>
                  </a:txBody>
                  <a:tcPr marL="9525" marR="9525" marT="9525" marB="0" anchor="b">
                    <a:solidFill>
                      <a:schemeClr val="accent2"/>
                    </a:solidFill>
                  </a:tcPr>
                </a:tc>
                <a:tc>
                  <a:txBody>
                    <a:bodyPr/>
                    <a:lstStyle/>
                    <a:p>
                      <a:pPr marL="0" algn="ctr" rtl="0" eaLnBrk="1" fontAlgn="b" latinLnBrk="0" hangingPunct="1"/>
                      <a:r>
                        <a:rPr kumimoji="0" lang="es-AR" sz="1400" b="1" i="0" u="none" strike="noStrike" kern="1200" dirty="0">
                          <a:solidFill>
                            <a:srgbClr val="000000"/>
                          </a:solidFill>
                          <a:effectLst/>
                          <a:latin typeface="Calibri"/>
                          <a:ea typeface="+mn-ea"/>
                          <a:cs typeface="+mn-cs"/>
                        </a:rPr>
                        <a:t>4%</a:t>
                      </a:r>
                    </a:p>
                  </a:txBody>
                  <a:tcPr marL="9525" marR="9525" marT="9525" marB="0" anchor="b">
                    <a:solidFill>
                      <a:schemeClr val="accent2"/>
                    </a:solidFill>
                  </a:tcPr>
                </a:tc>
                <a:tc>
                  <a:txBody>
                    <a:bodyPr/>
                    <a:lstStyle/>
                    <a:p>
                      <a:pPr marL="0" algn="ctr" rtl="0" eaLnBrk="1" fontAlgn="b" latinLnBrk="0" hangingPunct="1"/>
                      <a:r>
                        <a:rPr kumimoji="0" lang="es-AR" sz="1400" b="1" i="0" u="none" strike="noStrike" kern="1200" dirty="0">
                          <a:solidFill>
                            <a:srgbClr val="000000"/>
                          </a:solidFill>
                          <a:effectLst/>
                          <a:latin typeface="Calibri"/>
                          <a:ea typeface="+mn-ea"/>
                          <a:cs typeface="+mn-cs"/>
                        </a:rPr>
                        <a:t>1%</a:t>
                      </a:r>
                    </a:p>
                  </a:txBody>
                  <a:tcPr marL="9525" marR="9525" marT="9525" marB="0" anchor="b">
                    <a:solidFill>
                      <a:schemeClr val="accent2"/>
                    </a:solidFill>
                  </a:tcPr>
                </a:tc>
                <a:tc>
                  <a:txBody>
                    <a:bodyPr/>
                    <a:lstStyle/>
                    <a:p>
                      <a:pPr marL="0" algn="ctr" rtl="0" eaLnBrk="1" fontAlgn="b" latinLnBrk="0" hangingPunct="1"/>
                      <a:r>
                        <a:rPr kumimoji="0" lang="es-AR" sz="1400" b="1" i="0" u="none" strike="noStrike" kern="1200" dirty="0">
                          <a:solidFill>
                            <a:srgbClr val="000000"/>
                          </a:solidFill>
                          <a:effectLst/>
                          <a:latin typeface="Calibri"/>
                          <a:ea typeface="+mn-ea"/>
                          <a:cs typeface="+mn-cs"/>
                        </a:rPr>
                        <a:t>0,4%</a:t>
                      </a:r>
                    </a:p>
                  </a:txBody>
                  <a:tcPr marL="9525" marR="9525" marT="9525" marB="0" anchor="b">
                    <a:lnR w="12700" cap="flat" cmpd="sng" algn="ctr">
                      <a:solidFill>
                        <a:schemeClr val="tx1"/>
                      </a:solidFill>
                      <a:prstDash val="solid"/>
                      <a:round/>
                      <a:headEnd type="none" w="med" len="med"/>
                      <a:tailEnd type="none" w="med" len="med"/>
                    </a:lnR>
                    <a:solidFill>
                      <a:schemeClr val="accent2"/>
                    </a:solidFill>
                  </a:tcPr>
                </a:tc>
              </a:tr>
              <a:tr h="432048">
                <a:tc>
                  <a:txBody>
                    <a:bodyPr/>
                    <a:lstStyle/>
                    <a:p>
                      <a:pPr marL="0" algn="ctr" rtl="0" eaLnBrk="1" fontAlgn="b" latinLnBrk="0" hangingPunct="1"/>
                      <a:r>
                        <a:rPr kumimoji="0" lang="es-AR" sz="1400" b="0" i="0" u="none" strike="noStrike" kern="1200" dirty="0" smtClean="0">
                          <a:solidFill>
                            <a:srgbClr val="000000"/>
                          </a:solidFill>
                          <a:effectLst/>
                          <a:latin typeface="Calibri"/>
                          <a:ea typeface="+mn-ea"/>
                          <a:cs typeface="+mn-cs"/>
                        </a:rPr>
                        <a:t>Cs. </a:t>
                      </a:r>
                      <a:r>
                        <a:rPr kumimoji="0" lang="es-AR" sz="1400" b="0" i="0" u="none" strike="noStrike" kern="1200" dirty="0">
                          <a:solidFill>
                            <a:srgbClr val="000000"/>
                          </a:solidFill>
                          <a:effectLst/>
                          <a:latin typeface="Calibri"/>
                          <a:ea typeface="+mn-ea"/>
                          <a:cs typeface="+mn-cs"/>
                        </a:rPr>
                        <a:t>de la Salud</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9%</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9%</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7%</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9%</a:t>
                      </a:r>
                    </a:p>
                  </a:txBody>
                  <a:tcPr marL="9525" marR="9525" marT="9525" marB="0" anchor="b">
                    <a:lnR w="12700" cap="flat" cmpd="sng" algn="ctr">
                      <a:solidFill>
                        <a:schemeClr val="tx1"/>
                      </a:solidFill>
                      <a:prstDash val="solid"/>
                      <a:round/>
                      <a:headEnd type="none" w="med" len="med"/>
                      <a:tailEnd type="none" w="med" len="med"/>
                    </a:lnR>
                  </a:tcPr>
                </a:tc>
              </a:tr>
              <a:tr h="432048">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Ciencias Humanas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25%</a:t>
                      </a:r>
                    </a:p>
                  </a:txBody>
                  <a:tcPr marL="9525" marR="9525" marT="9525" marB="0" anchor="b"/>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23%</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15%</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12%</a:t>
                      </a:r>
                    </a:p>
                  </a:txBody>
                  <a:tcPr marL="9525" marR="9525" marT="9525" marB="0" anchor="b">
                    <a:lnR w="12700" cap="flat" cmpd="sng" algn="ctr">
                      <a:solidFill>
                        <a:schemeClr val="tx1"/>
                      </a:solidFill>
                      <a:prstDash val="solid"/>
                      <a:round/>
                      <a:headEnd type="none" w="med" len="med"/>
                      <a:tailEnd type="none" w="med" len="med"/>
                    </a:lnR>
                  </a:tcPr>
                </a:tc>
              </a:tr>
              <a:tr h="432048">
                <a:tc>
                  <a:txBody>
                    <a:bodyPr/>
                    <a:lstStyle/>
                    <a:p>
                      <a:pPr marL="0" algn="ctr" rtl="0" eaLnBrk="1" fontAlgn="b" latinLnBrk="0" hangingPunct="1"/>
                      <a:r>
                        <a:rPr kumimoji="0" lang="es-AR" sz="1400" b="0" i="0" u="none" strike="noStrike" kern="1200" dirty="0" smtClean="0">
                          <a:solidFill>
                            <a:srgbClr val="000000"/>
                          </a:solidFill>
                          <a:effectLst/>
                          <a:latin typeface="Calibri"/>
                          <a:ea typeface="+mn-ea"/>
                          <a:cs typeface="+mn-cs"/>
                        </a:rPr>
                        <a:t>Cs. </a:t>
                      </a:r>
                      <a:r>
                        <a:rPr kumimoji="0" lang="es-AR" sz="1400" b="0" i="0" u="none" strike="noStrike" kern="1200" dirty="0">
                          <a:solidFill>
                            <a:srgbClr val="000000"/>
                          </a:solidFill>
                          <a:effectLst/>
                          <a:latin typeface="Calibri"/>
                          <a:ea typeface="+mn-ea"/>
                          <a:cs typeface="+mn-cs"/>
                        </a:rPr>
                        <a:t>Sociales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39%</a:t>
                      </a:r>
                    </a:p>
                  </a:txBody>
                  <a:tcPr marL="9525" marR="9525" marT="9525" marB="0" anchor="b"/>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39%</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60%</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68%</a:t>
                      </a:r>
                    </a:p>
                  </a:txBody>
                  <a:tcPr marL="9525" marR="9525" marT="9525" marB="0" anchor="b">
                    <a:lnR w="12700" cap="flat" cmpd="sng" algn="ctr">
                      <a:solidFill>
                        <a:schemeClr val="tx1"/>
                      </a:solidFill>
                      <a:prstDash val="solid"/>
                      <a:round/>
                      <a:headEnd type="none" w="med" len="med"/>
                      <a:tailEnd type="none" w="med" len="med"/>
                    </a:lnR>
                  </a:tcPr>
                </a:tc>
              </a:tr>
              <a:tr h="432048">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Total general</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100%</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9 CuadroTexto"/>
          <p:cNvSpPr txBox="1"/>
          <p:nvPr/>
        </p:nvSpPr>
        <p:spPr>
          <a:xfrm>
            <a:off x="611560" y="1628800"/>
            <a:ext cx="396044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dirty="0" smtClean="0"/>
              <a:t>12 carreras</a:t>
            </a:r>
          </a:p>
          <a:p>
            <a:r>
              <a:rPr lang="es-MX" dirty="0" smtClean="0"/>
              <a:t>16 títulos</a:t>
            </a:r>
          </a:p>
          <a:p>
            <a:r>
              <a:rPr lang="es-MX" dirty="0" smtClean="0"/>
              <a:t>1.619 estudiantes</a:t>
            </a:r>
          </a:p>
          <a:p>
            <a:r>
              <a:rPr lang="es-MX" dirty="0" smtClean="0"/>
              <a:t>29 egresados</a:t>
            </a:r>
            <a:endParaRPr lang="es-AR" dirty="0"/>
          </a:p>
        </p:txBody>
      </p:sp>
    </p:spTree>
    <p:extLst>
      <p:ext uri="{BB962C8B-B14F-4D97-AF65-F5344CB8AC3E}">
        <p14:creationId xmlns:p14="http://schemas.microsoft.com/office/powerpoint/2010/main" xmlns="" val="1013365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AR" sz="3200" b="1" dirty="0">
                <a:solidFill>
                  <a:srgbClr val="FFFFFF"/>
                </a:solidFill>
              </a:rPr>
              <a:t>Rama Ciencias Básicas</a:t>
            </a:r>
          </a:p>
        </p:txBody>
      </p:sp>
      <p:graphicFrame>
        <p:nvGraphicFramePr>
          <p:cNvPr id="5" name="4 Marcador de contenido"/>
          <p:cNvGraphicFramePr>
            <a:graphicFrameLocks noGrp="1"/>
          </p:cNvGraphicFramePr>
          <p:nvPr>
            <p:ph sz="quarter" idx="2"/>
            <p:extLst>
              <p:ext uri="{D42A27DB-BD31-4B8C-83A1-F6EECF244321}">
                <p14:modId xmlns:p14="http://schemas.microsoft.com/office/powerpoint/2010/main" xmlns="" val="758948675"/>
              </p:ext>
            </p:extLst>
          </p:nvPr>
        </p:nvGraphicFramePr>
        <p:xfrm>
          <a:off x="395536" y="1196751"/>
          <a:ext cx="8352928" cy="5544617"/>
        </p:xfrm>
        <a:graphic>
          <a:graphicData uri="http://schemas.openxmlformats.org/drawingml/2006/table">
            <a:tbl>
              <a:tblPr firstRow="1" bandRow="1">
                <a:tableStyleId>{5C22544A-7EE6-4342-B048-85BDC9FD1C3A}</a:tableStyleId>
              </a:tblPr>
              <a:tblGrid>
                <a:gridCol w="1310262"/>
                <a:gridCol w="4526288"/>
                <a:gridCol w="1206115"/>
                <a:gridCol w="1310263"/>
              </a:tblGrid>
              <a:tr h="438310">
                <a:tc>
                  <a:txBody>
                    <a:bodyPr/>
                    <a:lstStyle/>
                    <a:p>
                      <a:pPr algn="ctr" fontAlgn="ctr"/>
                      <a:r>
                        <a:rPr lang="es-AR" sz="1400" b="1" i="0" u="none" strike="noStrike" dirty="0">
                          <a:solidFill>
                            <a:srgbClr val="000000"/>
                          </a:solidFill>
                          <a:effectLst/>
                          <a:latin typeface="Arial" panose="020B0604020202020204" pitchFamily="34" charset="0"/>
                          <a:cs typeface="Arial" panose="020B0604020202020204" pitchFamily="34" charset="0"/>
                        </a:rPr>
                        <a:t>Universidad</a:t>
                      </a:r>
                    </a:p>
                  </a:txBody>
                  <a:tcPr marL="9525" marR="9525" marT="9525" marB="0" anchor="ctr"/>
                </a:tc>
                <a:tc>
                  <a:txBody>
                    <a:bodyPr/>
                    <a:lstStyle/>
                    <a:p>
                      <a:pPr algn="l" fontAlgn="ctr"/>
                      <a:r>
                        <a:rPr lang="es-AR" sz="1400" b="1" i="0" u="none" strike="noStrike" dirty="0">
                          <a:solidFill>
                            <a:srgbClr val="000000"/>
                          </a:solidFill>
                          <a:effectLst/>
                          <a:latin typeface="Arial" panose="020B0604020202020204" pitchFamily="34" charset="0"/>
                          <a:cs typeface="Arial" panose="020B0604020202020204" pitchFamily="34" charset="0"/>
                        </a:rPr>
                        <a:t> Disciplina / Título</a:t>
                      </a:r>
                    </a:p>
                  </a:txBody>
                  <a:tcPr marL="9525" marR="9525" marT="9525" marB="0" anchor="ctr"/>
                </a:tc>
                <a:tc>
                  <a:txBody>
                    <a:bodyPr/>
                    <a:lstStyle/>
                    <a:p>
                      <a:pPr algn="ctr" fontAlgn="ctr"/>
                      <a:r>
                        <a:rPr lang="es-AR" sz="1400" b="1" i="0" u="none" strike="noStrike" dirty="0">
                          <a:solidFill>
                            <a:srgbClr val="000000"/>
                          </a:solidFill>
                          <a:effectLst/>
                          <a:latin typeface="Arial" panose="020B0604020202020204" pitchFamily="34" charset="0"/>
                          <a:cs typeface="Arial" panose="020B0604020202020204" pitchFamily="34" charset="0"/>
                        </a:rPr>
                        <a:t>Cantidad de </a:t>
                      </a:r>
                      <a:r>
                        <a:rPr lang="es-AR" sz="1400" b="1" i="0" u="none" strike="noStrike" dirty="0" smtClean="0">
                          <a:solidFill>
                            <a:srgbClr val="000000"/>
                          </a:solidFill>
                          <a:effectLst/>
                          <a:latin typeface="Arial" panose="020B0604020202020204" pitchFamily="34" charset="0"/>
                          <a:cs typeface="Arial" panose="020B0604020202020204" pitchFamily="34" charset="0"/>
                        </a:rPr>
                        <a:t>Títulos</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400" b="1" i="0" u="none" strike="noStrike" dirty="0">
                          <a:solidFill>
                            <a:srgbClr val="000000"/>
                          </a:solidFill>
                          <a:effectLst/>
                          <a:latin typeface="Arial" panose="020B0604020202020204" pitchFamily="34" charset="0"/>
                          <a:cs typeface="Arial" panose="020B0604020202020204" pitchFamily="34" charset="0"/>
                        </a:rPr>
                        <a:t>Cantidad de Alumnos</a:t>
                      </a:r>
                    </a:p>
                  </a:txBody>
                  <a:tcPr marL="9525" marR="9525" marT="9525" marB="0" anchor="ctr"/>
                </a:tc>
              </a:tr>
              <a:tr h="268912">
                <a:tc gridSpan="2">
                  <a:txBody>
                    <a:bodyPr/>
                    <a:lstStyle/>
                    <a:p>
                      <a:pPr algn="r" fontAlgn="ctr"/>
                      <a:r>
                        <a:rPr lang="es-AR" sz="1400" b="1" i="0" u="none" strike="noStrike">
                          <a:solidFill>
                            <a:srgbClr val="000000"/>
                          </a:solidFill>
                          <a:effectLst/>
                          <a:latin typeface="Arial" panose="020B0604020202020204" pitchFamily="34" charset="0"/>
                          <a:cs typeface="Arial" panose="020B0604020202020204" pitchFamily="34" charset="0"/>
                        </a:rPr>
                        <a:t>Total</a:t>
                      </a:r>
                    </a:p>
                  </a:txBody>
                  <a:tcPr marL="9525" marR="9525" marT="9525" marB="0" anchor="ctr"/>
                </a:tc>
                <a:tc hMerge="1">
                  <a:txBody>
                    <a:bodyPr/>
                    <a:lstStyle/>
                    <a:p>
                      <a:endParaRPr lang="es-AR"/>
                    </a:p>
                  </a:txBody>
                  <a:tcPr/>
                </a:tc>
                <a:tc>
                  <a:txBody>
                    <a:bodyPr/>
                    <a:lstStyle/>
                    <a:p>
                      <a:pPr algn="r" fontAlgn="ctr"/>
                      <a:r>
                        <a:rPr lang="es-AR" sz="1400" b="1"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tc>
                <a:tc>
                  <a:txBody>
                    <a:bodyPr/>
                    <a:lstStyle/>
                    <a:p>
                      <a:pPr algn="r" fontAlgn="ctr"/>
                      <a:r>
                        <a:rPr lang="es-AR" sz="1400" b="1" i="0" u="none" strike="noStrike">
                          <a:solidFill>
                            <a:srgbClr val="000000"/>
                          </a:solidFill>
                          <a:effectLst/>
                          <a:latin typeface="Arial" panose="020B0604020202020204" pitchFamily="34" charset="0"/>
                          <a:cs typeface="Arial" panose="020B0604020202020204" pitchFamily="34" charset="0"/>
                        </a:rPr>
                        <a:t>1.619</a:t>
                      </a:r>
                    </a:p>
                  </a:txBody>
                  <a:tcPr marL="9525" marR="9525" marT="9525" marB="0" anchor="ctr"/>
                </a:tc>
              </a:tr>
              <a:tr h="223940">
                <a:tc gridSpan="2">
                  <a:txBody>
                    <a:bodyPr/>
                    <a:lstStyle/>
                    <a:p>
                      <a:pPr algn="l" fontAlgn="b"/>
                      <a:r>
                        <a:rPr lang="es-AR" sz="1400" b="1" i="1" u="none" strike="noStrike">
                          <a:solidFill>
                            <a:srgbClr val="000000"/>
                          </a:solidFill>
                          <a:effectLst/>
                          <a:latin typeface="Arial" panose="020B0604020202020204" pitchFamily="34" charset="0"/>
                          <a:cs typeface="Arial" panose="020B0604020202020204" pitchFamily="34" charset="0"/>
                        </a:rPr>
                        <a:t>Biología</a:t>
                      </a:r>
                    </a:p>
                  </a:txBody>
                  <a:tcPr marL="9525" marR="9525" marT="9525" marB="0" anchor="b">
                    <a:solidFill>
                      <a:schemeClr val="accent4">
                        <a:lumMod val="60000"/>
                        <a:lumOff val="40000"/>
                      </a:schemeClr>
                    </a:solidFill>
                  </a:tcPr>
                </a:tc>
                <a:tc hMerge="1">
                  <a:txBody>
                    <a:bodyPr/>
                    <a:lstStyle/>
                    <a:p>
                      <a:endParaRPr lang="es-AR"/>
                    </a:p>
                  </a:txBody>
                  <a:tcPr/>
                </a:tc>
                <a:tc>
                  <a:txBody>
                    <a:bodyPr/>
                    <a:lstStyle/>
                    <a:p>
                      <a:pPr algn="r" fontAlgn="b"/>
                      <a:r>
                        <a:rPr lang="es-AR" sz="1400" b="1"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b">
                    <a:solidFill>
                      <a:schemeClr val="accent4">
                        <a:lumMod val="60000"/>
                        <a:lumOff val="40000"/>
                      </a:schemeClr>
                    </a:solidFill>
                  </a:tcPr>
                </a:tc>
                <a:tc>
                  <a:txBody>
                    <a:bodyPr/>
                    <a:lstStyle/>
                    <a:p>
                      <a:pPr algn="r" fontAlgn="b"/>
                      <a:r>
                        <a:rPr lang="es-AR" sz="1400" b="1" i="0" u="none" strike="noStrike">
                          <a:solidFill>
                            <a:srgbClr val="000000"/>
                          </a:solidFill>
                          <a:effectLst/>
                          <a:latin typeface="Arial" panose="020B0604020202020204" pitchFamily="34" charset="0"/>
                          <a:cs typeface="Arial" panose="020B0604020202020204" pitchFamily="34" charset="0"/>
                        </a:rPr>
                        <a:t>746</a:t>
                      </a:r>
                    </a:p>
                  </a:txBody>
                  <a:tcPr marL="9525" marR="9525" marT="9525" marB="0" anchor="b">
                    <a:solidFill>
                      <a:schemeClr val="accent4">
                        <a:lumMod val="60000"/>
                        <a:lumOff val="40000"/>
                      </a:schemeClr>
                    </a:solidFill>
                  </a:tcPr>
                </a:tc>
              </a:tr>
              <a:tr h="298768">
                <a:tc>
                  <a:txBody>
                    <a:bodyPr/>
                    <a:lstStyle/>
                    <a:p>
                      <a:pPr algn="l" fontAlgn="ct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Licenciatura en Gestión Ambiental </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88</a:t>
                      </a:r>
                    </a:p>
                  </a:txBody>
                  <a:tcPr marL="9525" marR="9525" marT="9525" marB="0" anchor="ctr"/>
                </a:tc>
              </a:tr>
              <a:tr h="223940">
                <a:tc>
                  <a:txBody>
                    <a:bodyPr/>
                    <a:lstStyle/>
                    <a:p>
                      <a:pPr algn="l" fontAlgn="ctr"/>
                      <a:endParaRPr lang="es-AR"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Licenciatura en Ciencias Ambientales</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372</a:t>
                      </a:r>
                    </a:p>
                  </a:txBody>
                  <a:tcPr marL="9525" marR="9525" marT="9525" marB="0" anchor="ctr"/>
                </a:tc>
              </a:tr>
              <a:tr h="223940">
                <a:tc>
                  <a:txBody>
                    <a:bodyPr/>
                    <a:lstStyle/>
                    <a:p>
                      <a:pPr algn="l" fontAlgn="ctr"/>
                      <a:endParaRPr lang="es-AR"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Licenciatura en Ecología</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224</a:t>
                      </a:r>
                    </a:p>
                  </a:txBody>
                  <a:tcPr marL="9525" marR="9525" marT="9525" marB="0" anchor="ctr"/>
                </a:tc>
              </a:tr>
              <a:tr h="223940">
                <a:tc>
                  <a:txBody>
                    <a:bodyPr/>
                    <a:lstStyle/>
                    <a:p>
                      <a:pPr algn="l" fontAlgn="ctr"/>
                      <a:endParaRPr lang="es-AR"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Licenciatura en Ecología Urbana</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ctr"/>
                      <a:r>
                        <a:rPr lang="es-AR" sz="14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tc>
              </a:tr>
              <a:tr h="438310">
                <a:tc>
                  <a:txBody>
                    <a:bodyPr/>
                    <a:lstStyle/>
                    <a:p>
                      <a:pPr algn="l" fontAlgn="ctr"/>
                      <a:endParaRPr lang="es-AR"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Ciclo de Licenciatura en Gestión Ambiental Urbana</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r>
              <a:tr h="223940">
                <a:tc>
                  <a:txBody>
                    <a:bodyPr/>
                    <a:lstStyle/>
                    <a:p>
                      <a:pPr algn="l" fontAlgn="ctr"/>
                      <a:endParaRPr lang="es-AR"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Licenciatura en Gestión Ambiental - Ciclo</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r>
              <a:tr h="283248">
                <a:tc>
                  <a:txBody>
                    <a:bodyPr/>
                    <a:lstStyle/>
                    <a:p>
                      <a:pPr algn="l" fontAlgn="ct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Licenciatura en Análisis Ambiental</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tc>
              </a:tr>
              <a:tr h="223940">
                <a:tc gridSpan="2">
                  <a:txBody>
                    <a:bodyPr/>
                    <a:lstStyle/>
                    <a:p>
                      <a:pPr algn="l" fontAlgn="ctr"/>
                      <a:r>
                        <a:rPr lang="es-AR" sz="1400" b="1" i="1" u="none" strike="noStrike">
                          <a:solidFill>
                            <a:srgbClr val="000000"/>
                          </a:solidFill>
                          <a:effectLst/>
                          <a:latin typeface="Arial" panose="020B0604020202020204" pitchFamily="34" charset="0"/>
                          <a:cs typeface="Arial" panose="020B0604020202020204" pitchFamily="34" charset="0"/>
                        </a:rPr>
                        <a:t>Física</a:t>
                      </a:r>
                    </a:p>
                  </a:txBody>
                  <a:tcPr marL="9525" marR="9525" marT="9525" marB="0" anchor="ctr">
                    <a:solidFill>
                      <a:schemeClr val="accent4">
                        <a:lumMod val="60000"/>
                        <a:lumOff val="40000"/>
                      </a:schemeClr>
                    </a:solidFill>
                  </a:tcPr>
                </a:tc>
                <a:tc hMerge="1">
                  <a:txBody>
                    <a:bodyPr/>
                    <a:lstStyle/>
                    <a:p>
                      <a:endParaRPr lang="es-AR"/>
                    </a:p>
                  </a:txBody>
                  <a:tcPr/>
                </a:tc>
                <a:tc>
                  <a:txBody>
                    <a:bodyPr/>
                    <a:lstStyle/>
                    <a:p>
                      <a:pPr algn="r" fontAlgn="ctr"/>
                      <a:r>
                        <a:rPr lang="es-AR" sz="1400" b="1" i="1"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solidFill>
                      <a:schemeClr val="accent4">
                        <a:lumMod val="60000"/>
                        <a:lumOff val="40000"/>
                      </a:schemeClr>
                    </a:solidFill>
                  </a:tcPr>
                </a:tc>
                <a:tc>
                  <a:txBody>
                    <a:bodyPr/>
                    <a:lstStyle/>
                    <a:p>
                      <a:pPr algn="r" fontAlgn="ctr"/>
                      <a:r>
                        <a:rPr lang="es-AR" sz="1400" b="1" i="1" u="none" strike="noStrike">
                          <a:solidFill>
                            <a:srgbClr val="000000"/>
                          </a:solidFill>
                          <a:effectLst/>
                          <a:latin typeface="Arial" panose="020B0604020202020204" pitchFamily="34" charset="0"/>
                          <a:cs typeface="Arial" panose="020B0604020202020204" pitchFamily="34" charset="0"/>
                        </a:rPr>
                        <a:t>74</a:t>
                      </a:r>
                    </a:p>
                  </a:txBody>
                  <a:tcPr marL="9525" marR="9525" marT="9525" marB="0" anchor="ctr">
                    <a:solidFill>
                      <a:schemeClr val="accent4">
                        <a:lumMod val="60000"/>
                        <a:lumOff val="40000"/>
                      </a:schemeClr>
                    </a:solidFill>
                  </a:tcPr>
                </a:tc>
              </a:tr>
              <a:tr h="652680">
                <a:tc>
                  <a:txBody>
                    <a:bodyPr/>
                    <a:lstStyle/>
                    <a:p>
                      <a:pPr algn="l" fontAlgn="ct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Licenciatura en Diagnóstico por Imágenes con orientación en Medicina Nuclear o Resonancia Magnética (CCC)</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tc>
              </a:tr>
              <a:tr h="223940">
                <a:tc>
                  <a:txBody>
                    <a:bodyPr/>
                    <a:lstStyle/>
                    <a:p>
                      <a:pPr algn="l" fontAlgn="ct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Licenciatura en Física Médica</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48</a:t>
                      </a:r>
                    </a:p>
                  </a:txBody>
                  <a:tcPr marL="9525" marR="9525" marT="9525" marB="0" anchor="ctr"/>
                </a:tc>
              </a:tr>
              <a:tr h="223940">
                <a:tc gridSpan="2">
                  <a:txBody>
                    <a:bodyPr/>
                    <a:lstStyle/>
                    <a:p>
                      <a:pPr algn="l" fontAlgn="ctr"/>
                      <a:r>
                        <a:rPr lang="es-AR" sz="1400" b="1" i="1" u="none" strike="noStrike">
                          <a:solidFill>
                            <a:srgbClr val="000000"/>
                          </a:solidFill>
                          <a:effectLst/>
                          <a:latin typeface="Arial" panose="020B0604020202020204" pitchFamily="34" charset="0"/>
                          <a:cs typeface="Arial" panose="020B0604020202020204" pitchFamily="34" charset="0"/>
                        </a:rPr>
                        <a:t>Matemática</a:t>
                      </a:r>
                    </a:p>
                  </a:txBody>
                  <a:tcPr marL="9525" marR="9525" marT="9525" marB="0" anchor="ctr">
                    <a:solidFill>
                      <a:schemeClr val="accent4">
                        <a:lumMod val="60000"/>
                        <a:lumOff val="40000"/>
                      </a:schemeClr>
                    </a:solidFill>
                  </a:tcPr>
                </a:tc>
                <a:tc hMerge="1">
                  <a:txBody>
                    <a:bodyPr/>
                    <a:lstStyle/>
                    <a:p>
                      <a:endParaRPr lang="es-AR"/>
                    </a:p>
                  </a:txBody>
                  <a:tcPr/>
                </a:tc>
                <a:tc>
                  <a:txBody>
                    <a:bodyPr/>
                    <a:lstStyle/>
                    <a:p>
                      <a:pPr algn="r" fontAlgn="ctr"/>
                      <a:r>
                        <a:rPr lang="es-AR" sz="1400" b="1" i="1"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solidFill>
                      <a:schemeClr val="accent4">
                        <a:lumMod val="60000"/>
                        <a:lumOff val="40000"/>
                      </a:schemeClr>
                    </a:solidFill>
                  </a:tcPr>
                </a:tc>
                <a:tc>
                  <a:txBody>
                    <a:bodyPr/>
                    <a:lstStyle/>
                    <a:p>
                      <a:pPr algn="r" fontAlgn="ctr"/>
                      <a:r>
                        <a:rPr lang="es-AR" sz="1400" b="1" i="1" u="none" strike="noStrike">
                          <a:solidFill>
                            <a:srgbClr val="000000"/>
                          </a:solidFill>
                          <a:effectLst/>
                          <a:latin typeface="Arial" panose="020B0604020202020204" pitchFamily="34" charset="0"/>
                          <a:cs typeface="Arial" panose="020B0604020202020204" pitchFamily="34" charset="0"/>
                        </a:rPr>
                        <a:t>662</a:t>
                      </a:r>
                    </a:p>
                  </a:txBody>
                  <a:tcPr marL="9525" marR="9525" marT="9525" marB="0" anchor="ctr">
                    <a:solidFill>
                      <a:schemeClr val="accent4">
                        <a:lumMod val="60000"/>
                        <a:lumOff val="40000"/>
                      </a:schemeClr>
                    </a:solidFill>
                  </a:tcPr>
                </a:tc>
              </a:tr>
              <a:tr h="223940">
                <a:tc>
                  <a:txBody>
                    <a:bodyPr/>
                    <a:lstStyle/>
                    <a:p>
                      <a:pPr algn="l" fontAlgn="ct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Mención en Ciencias Exactas</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464</a:t>
                      </a:r>
                    </a:p>
                  </a:txBody>
                  <a:tcPr marL="9525" marR="9525" marT="9525" marB="0" anchor="ctr"/>
                </a:tc>
              </a:tr>
              <a:tr h="262739">
                <a:tc>
                  <a:txBody>
                    <a:bodyPr/>
                    <a:lstStyle/>
                    <a:p>
                      <a:pPr algn="l" fontAlgn="ctr"/>
                      <a:endParaRPr lang="es-AR"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Licenciatura en Matemática Aplicada - Ciclo</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195</a:t>
                      </a:r>
                    </a:p>
                  </a:txBody>
                  <a:tcPr marL="9525" marR="9525" marT="9525" marB="0" anchor="ctr"/>
                </a:tc>
              </a:tr>
              <a:tr h="438310">
                <a:tc>
                  <a:txBody>
                    <a:bodyPr/>
                    <a:lstStyle/>
                    <a:p>
                      <a:pPr algn="l" fontAlgn="ct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s-AR" sz="1400" b="0" i="0" u="none" strike="noStrike">
                          <a:solidFill>
                            <a:srgbClr val="000000"/>
                          </a:solidFill>
                          <a:effectLst/>
                          <a:latin typeface="Arial" panose="020B0604020202020204" pitchFamily="34" charset="0"/>
                          <a:cs typeface="Arial" panose="020B0604020202020204" pitchFamily="34" charset="0"/>
                        </a:rPr>
                        <a:t>Licenciatura en la Enseñanza de la Matemática - Ciclo de Licenciatura</a:t>
                      </a:r>
                    </a:p>
                  </a:txBody>
                  <a:tcPr marL="9525" marR="9525" marT="9525" marB="0" anchor="b"/>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b"/>
                      <a:r>
                        <a:rPr lang="es-AR"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tc>
              </a:tr>
              <a:tr h="223940">
                <a:tc gridSpan="2">
                  <a:txBody>
                    <a:bodyPr/>
                    <a:lstStyle/>
                    <a:p>
                      <a:pPr algn="l" fontAlgn="ctr"/>
                      <a:r>
                        <a:rPr lang="es-AR" sz="1400" b="1" i="1" u="none" strike="noStrike">
                          <a:solidFill>
                            <a:srgbClr val="000000"/>
                          </a:solidFill>
                          <a:effectLst/>
                          <a:latin typeface="Arial" panose="020B0604020202020204" pitchFamily="34" charset="0"/>
                          <a:cs typeface="Arial" panose="020B0604020202020204" pitchFamily="34" charset="0"/>
                        </a:rPr>
                        <a:t>Química</a:t>
                      </a:r>
                    </a:p>
                  </a:txBody>
                  <a:tcPr marL="9525" marR="9525" marT="9525" marB="0" anchor="ctr">
                    <a:solidFill>
                      <a:schemeClr val="accent4">
                        <a:lumMod val="60000"/>
                        <a:lumOff val="40000"/>
                      </a:schemeClr>
                    </a:solidFill>
                  </a:tcPr>
                </a:tc>
                <a:tc hMerge="1">
                  <a:txBody>
                    <a:bodyPr/>
                    <a:lstStyle/>
                    <a:p>
                      <a:endParaRPr lang="es-AR"/>
                    </a:p>
                  </a:txBody>
                  <a:tcPr/>
                </a:tc>
                <a:tc>
                  <a:txBody>
                    <a:bodyPr/>
                    <a:lstStyle/>
                    <a:p>
                      <a:pPr algn="r" fontAlgn="ctr"/>
                      <a:r>
                        <a:rPr lang="es-AR" sz="1400" b="1" i="1"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solidFill>
                      <a:schemeClr val="accent4">
                        <a:lumMod val="60000"/>
                        <a:lumOff val="40000"/>
                      </a:schemeClr>
                    </a:solidFill>
                  </a:tcPr>
                </a:tc>
                <a:tc>
                  <a:txBody>
                    <a:bodyPr/>
                    <a:lstStyle/>
                    <a:p>
                      <a:pPr algn="r" fontAlgn="ctr"/>
                      <a:r>
                        <a:rPr lang="es-AR" sz="1400" b="1" i="1" u="none" strike="noStrike">
                          <a:solidFill>
                            <a:srgbClr val="000000"/>
                          </a:solidFill>
                          <a:effectLst/>
                          <a:latin typeface="Arial" panose="020B0604020202020204" pitchFamily="34" charset="0"/>
                          <a:cs typeface="Arial" panose="020B0604020202020204" pitchFamily="34" charset="0"/>
                        </a:rPr>
                        <a:t>137</a:t>
                      </a:r>
                    </a:p>
                  </a:txBody>
                  <a:tcPr marL="9525" marR="9525" marT="9525" marB="0" anchor="ctr">
                    <a:solidFill>
                      <a:schemeClr val="accent4">
                        <a:lumMod val="60000"/>
                        <a:lumOff val="40000"/>
                      </a:schemeClr>
                    </a:solidFill>
                  </a:tcPr>
                </a:tc>
              </a:tr>
              <a:tr h="223940">
                <a:tc>
                  <a:txBody>
                    <a:bodyPr/>
                    <a:lstStyle/>
                    <a:p>
                      <a:pPr algn="l" fontAlgn="ct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400" b="0" i="0" u="none" strike="noStrike">
                          <a:solidFill>
                            <a:srgbClr val="000000"/>
                          </a:solidFill>
                          <a:effectLst/>
                          <a:latin typeface="Arial" panose="020B0604020202020204" pitchFamily="34" charset="0"/>
                          <a:cs typeface="Arial" panose="020B0604020202020204" pitchFamily="34" charset="0"/>
                        </a:rPr>
                        <a:t>Tecnicatura Superior en Química</a:t>
                      </a:r>
                    </a:p>
                  </a:txBody>
                  <a:tcPr marL="9525" marR="9525" marT="9525" marB="0" anchor="ctr"/>
                </a:tc>
                <a:tc>
                  <a:txBody>
                    <a:bodyPr/>
                    <a:lstStyle/>
                    <a:p>
                      <a:pPr algn="r" fontAlgn="ctr"/>
                      <a:r>
                        <a:rPr lang="es-AR" sz="14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r" fontAlgn="ctr"/>
                      <a:r>
                        <a:rPr lang="es-AR" sz="1400" b="0" i="0" u="none" strike="noStrike" dirty="0">
                          <a:solidFill>
                            <a:srgbClr val="000000"/>
                          </a:solidFill>
                          <a:effectLst/>
                          <a:latin typeface="Arial" panose="020B0604020202020204" pitchFamily="34" charset="0"/>
                          <a:cs typeface="Arial" panose="020B0604020202020204" pitchFamily="34" charset="0"/>
                        </a:rPr>
                        <a:t>137</a:t>
                      </a:r>
                    </a:p>
                  </a:txBody>
                  <a:tcPr marL="9525" marR="9525" marT="9525" marB="0" anchor="ctr"/>
                </a:tc>
              </a:tr>
            </a:tbl>
          </a:graphicData>
        </a:graphic>
      </p:graphicFrame>
    </p:spTree>
    <p:extLst>
      <p:ext uri="{BB962C8B-B14F-4D97-AF65-F5344CB8AC3E}">
        <p14:creationId xmlns:p14="http://schemas.microsoft.com/office/powerpoint/2010/main" xmlns="" val="1755660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9445" r="10913" b="6799"/>
          <a:stretch/>
        </p:blipFill>
        <p:spPr bwMode="auto">
          <a:xfrm>
            <a:off x="782486" y="1946717"/>
            <a:ext cx="3528257" cy="3570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6 Título"/>
          <p:cNvSpPr txBox="1">
            <a:spLocks/>
          </p:cNvSpPr>
          <p:nvPr/>
        </p:nvSpPr>
        <p:spPr>
          <a:xfrm>
            <a:off x="539552" y="260648"/>
            <a:ext cx="8153400" cy="8699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lvl1pPr algn="l" rtl="0" eaLnBrk="1" latinLnBrk="0" hangingPunct="1">
              <a:spcBef>
                <a:spcPct val="0"/>
              </a:spcBef>
              <a:buNone/>
              <a:defRPr kumimoji="0"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AR" sz="3200" b="1" dirty="0" smtClean="0">
                <a:solidFill>
                  <a:srgbClr val="FFFFFF"/>
                </a:solidFill>
              </a:rPr>
              <a:t>Rama Ciencias Básicas</a:t>
            </a:r>
            <a:endParaRPr lang="es-AR" sz="3200" b="1" dirty="0">
              <a:solidFill>
                <a:srgbClr val="FFFFFF"/>
              </a:solidFill>
            </a:endParaRPr>
          </a:p>
        </p:txBody>
      </p:sp>
      <p:sp>
        <p:nvSpPr>
          <p:cNvPr id="10" name="11 Marcador de contenido"/>
          <p:cNvSpPr txBox="1">
            <a:spLocks noGrp="1"/>
          </p:cNvSpPr>
          <p:nvPr>
            <p:ph sz="quarter" idx="4"/>
          </p:nvPr>
        </p:nvSpPr>
        <p:spPr>
          <a:xfrm>
            <a:off x="4774771" y="2168725"/>
            <a:ext cx="3886200" cy="3434273"/>
          </a:xfrm>
          <a:prstGeom prst="rect">
            <a:avLst/>
          </a:prstGeom>
          <a:noFill/>
        </p:spPr>
        <p:txBody>
          <a:bodyPr wrap="square" rtlCol="0">
            <a:spAutoFit/>
          </a:bodyPr>
          <a:lstStyle/>
          <a:p>
            <a:pPr marL="0" indent="0">
              <a:buNone/>
            </a:pPr>
            <a:r>
              <a:rPr lang="es-AR" sz="2000" dirty="0" smtClean="0">
                <a:latin typeface="Arial" panose="020B0604020202020204" pitchFamily="34" charset="0"/>
                <a:cs typeface="Arial" panose="020B0604020202020204" pitchFamily="34" charset="0"/>
              </a:rPr>
              <a:t>De las áreas de la clasificación que utiliza la SPU, la RUNCOB no ofrece carreras en: </a:t>
            </a:r>
          </a:p>
          <a:p>
            <a:r>
              <a:rPr lang="es-AR" sz="2000" dirty="0" smtClean="0">
                <a:latin typeface="Arial" panose="020B0604020202020204" pitchFamily="34" charset="0"/>
                <a:cs typeface="Arial" panose="020B0604020202020204" pitchFamily="34" charset="0"/>
              </a:rPr>
              <a:t>Genética</a:t>
            </a:r>
          </a:p>
          <a:p>
            <a:r>
              <a:rPr lang="es-AR" sz="2000" dirty="0" smtClean="0">
                <a:latin typeface="Arial" panose="020B0604020202020204" pitchFamily="34" charset="0"/>
                <a:cs typeface="Arial" panose="020B0604020202020204" pitchFamily="34" charset="0"/>
              </a:rPr>
              <a:t>Oceanografía</a:t>
            </a:r>
          </a:p>
          <a:p>
            <a:endParaRPr lang="es-AR" sz="2000" dirty="0" smtClean="0">
              <a:latin typeface="Arial" panose="020B0604020202020204" pitchFamily="34" charset="0"/>
              <a:cs typeface="Arial" panose="020B0604020202020204" pitchFamily="34" charset="0"/>
            </a:endParaRPr>
          </a:p>
          <a:p>
            <a:r>
              <a:rPr lang="es-AR" sz="2000" dirty="0" smtClean="0">
                <a:latin typeface="Arial" panose="020B0604020202020204" pitchFamily="34" charset="0"/>
                <a:cs typeface="Arial" panose="020B0604020202020204" pitchFamily="34" charset="0"/>
              </a:rPr>
              <a:t>Química está presente con un título de pregrado.</a:t>
            </a:r>
          </a:p>
          <a:p>
            <a:endParaRPr lang="es-AR" sz="2800" dirty="0"/>
          </a:p>
        </p:txBody>
      </p:sp>
    </p:spTree>
    <p:extLst>
      <p:ext uri="{BB962C8B-B14F-4D97-AF65-F5344CB8AC3E}">
        <p14:creationId xmlns:p14="http://schemas.microsoft.com/office/powerpoint/2010/main" xmlns="" val="1854835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dirty="0" smtClean="0"/>
              <a:t/>
            </a:r>
            <a:br>
              <a:rPr lang="es-MX" dirty="0" smtClean="0"/>
            </a:br>
            <a:r>
              <a:rPr lang="es-MX" b="1" dirty="0" smtClean="0"/>
              <a:t>Ciencias de la Salud</a:t>
            </a:r>
            <a:r>
              <a:rPr lang="es-AR" dirty="0"/>
              <a:t/>
            </a:r>
            <a:br>
              <a:rPr lang="es-AR" dirty="0"/>
            </a:br>
            <a:endParaRPr lang="es-AR" dirty="0"/>
          </a:p>
        </p:txBody>
      </p:sp>
      <p:graphicFrame>
        <p:nvGraphicFramePr>
          <p:cNvPr id="13" name="12 Diagrama"/>
          <p:cNvGraphicFramePr/>
          <p:nvPr>
            <p:extLst>
              <p:ext uri="{D42A27DB-BD31-4B8C-83A1-F6EECF244321}">
                <p14:modId xmlns:p14="http://schemas.microsoft.com/office/powerpoint/2010/main" xmlns="" val="4017864363"/>
              </p:ext>
            </p:extLst>
          </p:nvPr>
        </p:nvGraphicFramePr>
        <p:xfrm>
          <a:off x="4716016" y="1700808"/>
          <a:ext cx="41044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CuadroTexto"/>
          <p:cNvSpPr txBox="1"/>
          <p:nvPr/>
        </p:nvSpPr>
        <p:spPr>
          <a:xfrm>
            <a:off x="5206547" y="1557918"/>
            <a:ext cx="3168352" cy="461665"/>
          </a:xfrm>
          <a:prstGeom prst="rect">
            <a:avLst/>
          </a:prstGeom>
          <a:noFill/>
        </p:spPr>
        <p:txBody>
          <a:bodyPr wrap="square" rtlCol="0">
            <a:spAutoFit/>
          </a:bodyPr>
          <a:lstStyle/>
          <a:p>
            <a:pPr algn="ctr"/>
            <a:r>
              <a:rPr lang="es-MX" sz="2400" dirty="0" smtClean="0"/>
              <a:t>DISCIPLINAS</a:t>
            </a:r>
            <a:endParaRPr lang="es-AR" sz="2400"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xmlns="" val="3770224264"/>
              </p:ext>
            </p:extLst>
          </p:nvPr>
        </p:nvGraphicFramePr>
        <p:xfrm>
          <a:off x="428596" y="3212976"/>
          <a:ext cx="4214843" cy="2857500"/>
        </p:xfrm>
        <a:graphic>
          <a:graphicData uri="http://schemas.openxmlformats.org/drawingml/2006/table">
            <a:tbl>
              <a:tblPr firstRow="1" bandRow="1">
                <a:tableStyleId>{5C22544A-7EE6-4342-B048-85BDC9FD1C3A}</a:tableStyleId>
              </a:tblPr>
              <a:tblGrid>
                <a:gridCol w="945687"/>
                <a:gridCol w="771074"/>
                <a:gridCol w="750689"/>
                <a:gridCol w="966073"/>
                <a:gridCol w="781320"/>
              </a:tblGrid>
              <a:tr h="370840">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RAMA</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Carreras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Títulos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Estudiantes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Egresados</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marL="0" algn="ctr" rtl="0" eaLnBrk="1" fontAlgn="b" latinLnBrk="0" hangingPunct="1"/>
                      <a:r>
                        <a:rPr kumimoji="0" lang="es-AR" sz="1400" b="0" i="0" u="none" strike="noStrike" kern="1200" dirty="0" smtClean="0">
                          <a:solidFill>
                            <a:srgbClr val="000000"/>
                          </a:solidFill>
                          <a:effectLst/>
                          <a:latin typeface="Calibri"/>
                          <a:ea typeface="+mn-ea"/>
                          <a:cs typeface="+mn-cs"/>
                        </a:rPr>
                        <a:t>Cs. </a:t>
                      </a:r>
                      <a:r>
                        <a:rPr kumimoji="0" lang="es-AR" sz="1400" b="0" i="0" u="none" strike="noStrike" kern="1200" dirty="0">
                          <a:solidFill>
                            <a:srgbClr val="000000"/>
                          </a:solidFill>
                          <a:effectLst/>
                          <a:latin typeface="Calibri"/>
                          <a:ea typeface="+mn-ea"/>
                          <a:cs typeface="+mn-cs"/>
                        </a:rPr>
                        <a:t>Aplicadas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24%</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24%</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17%</a:t>
                      </a:r>
                    </a:p>
                  </a:txBody>
                  <a:tcPr marL="9525" marR="9525" marT="9525" marB="0" anchor="b"/>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11%</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marL="0" algn="ctr" rtl="0" eaLnBrk="1" fontAlgn="b" latinLnBrk="0" hangingPunct="1"/>
                      <a:r>
                        <a:rPr kumimoji="0" lang="es-AR" sz="1400" b="0" i="0" u="none" strike="noStrike" kern="1200" dirty="0" smtClean="0">
                          <a:solidFill>
                            <a:srgbClr val="000000"/>
                          </a:solidFill>
                          <a:effectLst/>
                          <a:latin typeface="Calibri"/>
                          <a:ea typeface="+mn-ea"/>
                          <a:cs typeface="+mn-cs"/>
                        </a:rPr>
                        <a:t>Cs. </a:t>
                      </a:r>
                      <a:r>
                        <a:rPr kumimoji="0" lang="es-AR" sz="1400" b="0" i="0" u="none" strike="noStrike" kern="1200" dirty="0">
                          <a:solidFill>
                            <a:srgbClr val="000000"/>
                          </a:solidFill>
                          <a:effectLst/>
                          <a:latin typeface="Calibri"/>
                          <a:ea typeface="+mn-ea"/>
                          <a:cs typeface="+mn-cs"/>
                        </a:rPr>
                        <a:t>Básicas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4%</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4%</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0,4%</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marL="0" algn="ctr" rtl="0" eaLnBrk="1" fontAlgn="b" latinLnBrk="0" hangingPunct="1"/>
                      <a:r>
                        <a:rPr kumimoji="0" lang="es-AR" sz="1400" b="1" i="0" u="none" strike="noStrike" kern="1200" dirty="0" smtClean="0">
                          <a:solidFill>
                            <a:srgbClr val="000000"/>
                          </a:solidFill>
                          <a:effectLst/>
                          <a:latin typeface="Calibri"/>
                          <a:ea typeface="+mn-ea"/>
                          <a:cs typeface="+mn-cs"/>
                        </a:rPr>
                        <a:t>Cs. </a:t>
                      </a:r>
                      <a:r>
                        <a:rPr kumimoji="0" lang="es-AR" sz="1400" b="1" i="0" u="none" strike="noStrike" kern="1200" dirty="0">
                          <a:solidFill>
                            <a:srgbClr val="000000"/>
                          </a:solidFill>
                          <a:effectLst/>
                          <a:latin typeface="Calibri"/>
                          <a:ea typeface="+mn-ea"/>
                          <a:cs typeface="+mn-cs"/>
                        </a:rPr>
                        <a:t>de la Salud</a:t>
                      </a:r>
                    </a:p>
                  </a:txBody>
                  <a:tcPr marL="9525" marR="9525" marT="9525" marB="0" anchor="b">
                    <a:lnL w="12700" cap="flat" cmpd="sng" algn="ctr">
                      <a:solidFill>
                        <a:schemeClr val="tx1"/>
                      </a:solidFill>
                      <a:prstDash val="solid"/>
                      <a:round/>
                      <a:headEnd type="none" w="med" len="med"/>
                      <a:tailEnd type="none" w="med" len="med"/>
                    </a:lnL>
                    <a:solidFill>
                      <a:schemeClr val="accent2"/>
                    </a:solidFill>
                  </a:tcPr>
                </a:tc>
                <a:tc>
                  <a:txBody>
                    <a:bodyPr/>
                    <a:lstStyle/>
                    <a:p>
                      <a:pPr marL="0" algn="ctr" rtl="0" eaLnBrk="1" fontAlgn="b" latinLnBrk="0" hangingPunct="1"/>
                      <a:r>
                        <a:rPr kumimoji="0" lang="es-AR" sz="1400" b="1" i="0" u="none" strike="noStrike" kern="1200" dirty="0">
                          <a:solidFill>
                            <a:srgbClr val="000000"/>
                          </a:solidFill>
                          <a:effectLst/>
                          <a:latin typeface="Calibri"/>
                          <a:ea typeface="+mn-ea"/>
                          <a:cs typeface="+mn-cs"/>
                        </a:rPr>
                        <a:t>9%</a:t>
                      </a:r>
                    </a:p>
                  </a:txBody>
                  <a:tcPr marL="9525" marR="9525" marT="9525" marB="0" anchor="b">
                    <a:solidFill>
                      <a:schemeClr val="accent2"/>
                    </a:solidFill>
                  </a:tcPr>
                </a:tc>
                <a:tc>
                  <a:txBody>
                    <a:bodyPr/>
                    <a:lstStyle/>
                    <a:p>
                      <a:pPr marL="0" algn="ctr" rtl="0" eaLnBrk="1" fontAlgn="b" latinLnBrk="0" hangingPunct="1"/>
                      <a:r>
                        <a:rPr kumimoji="0" lang="es-AR" sz="1400" b="1" i="0" u="none" strike="noStrike" kern="1200" dirty="0">
                          <a:solidFill>
                            <a:srgbClr val="000000"/>
                          </a:solidFill>
                          <a:effectLst/>
                          <a:latin typeface="Calibri"/>
                          <a:ea typeface="+mn-ea"/>
                          <a:cs typeface="+mn-cs"/>
                        </a:rPr>
                        <a:t>9%</a:t>
                      </a:r>
                    </a:p>
                  </a:txBody>
                  <a:tcPr marL="9525" marR="9525" marT="9525" marB="0" anchor="b">
                    <a:solidFill>
                      <a:schemeClr val="accent2"/>
                    </a:solidFill>
                  </a:tcPr>
                </a:tc>
                <a:tc>
                  <a:txBody>
                    <a:bodyPr/>
                    <a:lstStyle/>
                    <a:p>
                      <a:pPr marL="0" algn="ctr" rtl="0" eaLnBrk="1" fontAlgn="b" latinLnBrk="0" hangingPunct="1"/>
                      <a:r>
                        <a:rPr kumimoji="0" lang="es-AR" sz="1400" b="1" i="0" u="none" strike="noStrike" kern="1200" dirty="0">
                          <a:solidFill>
                            <a:srgbClr val="000000"/>
                          </a:solidFill>
                          <a:effectLst/>
                          <a:latin typeface="Calibri"/>
                          <a:ea typeface="+mn-ea"/>
                          <a:cs typeface="+mn-cs"/>
                        </a:rPr>
                        <a:t>7%</a:t>
                      </a:r>
                    </a:p>
                  </a:txBody>
                  <a:tcPr marL="9525" marR="9525" marT="9525" marB="0" anchor="b">
                    <a:solidFill>
                      <a:schemeClr val="accent2"/>
                    </a:solidFill>
                  </a:tcPr>
                </a:tc>
                <a:tc>
                  <a:txBody>
                    <a:bodyPr/>
                    <a:lstStyle/>
                    <a:p>
                      <a:pPr marL="0" algn="ctr" rtl="0" eaLnBrk="1" fontAlgn="b" latinLnBrk="0" hangingPunct="1"/>
                      <a:r>
                        <a:rPr kumimoji="0" lang="es-AR" sz="1400" b="1" i="0" u="none" strike="noStrike" kern="1200" dirty="0">
                          <a:solidFill>
                            <a:srgbClr val="000000"/>
                          </a:solidFill>
                          <a:effectLst/>
                          <a:latin typeface="Calibri"/>
                          <a:ea typeface="+mn-ea"/>
                          <a:cs typeface="+mn-cs"/>
                        </a:rPr>
                        <a:t>9%</a:t>
                      </a:r>
                    </a:p>
                  </a:txBody>
                  <a:tcPr marL="9525" marR="9525" marT="9525" marB="0" anchor="b">
                    <a:lnR w="12700" cap="flat" cmpd="sng" algn="ctr">
                      <a:solidFill>
                        <a:schemeClr val="tx1"/>
                      </a:solidFill>
                      <a:prstDash val="solid"/>
                      <a:round/>
                      <a:headEnd type="none" w="med" len="med"/>
                      <a:tailEnd type="none" w="med" len="med"/>
                    </a:lnR>
                    <a:solidFill>
                      <a:schemeClr val="accent2"/>
                    </a:solidFill>
                  </a:tcPr>
                </a:tc>
              </a:tr>
              <a:tr h="370840">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Ciencias Humanas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25%</a:t>
                      </a:r>
                    </a:p>
                  </a:txBody>
                  <a:tcPr marL="9525" marR="9525" marT="9525" marB="0" anchor="b"/>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23%</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15%</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12%</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marL="0" algn="ctr" rtl="0" eaLnBrk="1" fontAlgn="b" latinLnBrk="0" hangingPunct="1"/>
                      <a:r>
                        <a:rPr kumimoji="0" lang="es-AR" sz="1400" b="0" i="0" u="none" strike="noStrike" kern="1200" dirty="0" smtClean="0">
                          <a:solidFill>
                            <a:srgbClr val="000000"/>
                          </a:solidFill>
                          <a:effectLst/>
                          <a:latin typeface="Calibri"/>
                          <a:ea typeface="+mn-ea"/>
                          <a:cs typeface="+mn-cs"/>
                        </a:rPr>
                        <a:t>Cs. </a:t>
                      </a:r>
                      <a:r>
                        <a:rPr kumimoji="0" lang="es-AR" sz="1400" b="0" i="0" u="none" strike="noStrike" kern="1200" dirty="0">
                          <a:solidFill>
                            <a:srgbClr val="000000"/>
                          </a:solidFill>
                          <a:effectLst/>
                          <a:latin typeface="Calibri"/>
                          <a:ea typeface="+mn-ea"/>
                          <a:cs typeface="+mn-cs"/>
                        </a:rPr>
                        <a:t>Sociales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39%</a:t>
                      </a:r>
                    </a:p>
                  </a:txBody>
                  <a:tcPr marL="9525" marR="9525" marT="9525" marB="0" anchor="b"/>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39%</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60%</a:t>
                      </a:r>
                    </a:p>
                  </a:txBody>
                  <a:tcPr marL="9525" marR="9525" marT="9525" marB="0" anchor="b"/>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68%</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Total general</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AR" sz="1400" b="0" i="0" u="none" strike="noStrike" kern="1200">
                          <a:solidFill>
                            <a:srgbClr val="000000"/>
                          </a:solidFill>
                          <a:effectLst/>
                          <a:latin typeface="Calibri"/>
                          <a:ea typeface="+mn-ea"/>
                          <a:cs typeface="+mn-cs"/>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AR" sz="1400" b="0" i="0" u="none" strike="noStrike" kern="1200" dirty="0">
                          <a:solidFill>
                            <a:srgbClr val="000000"/>
                          </a:solidFill>
                          <a:effectLst/>
                          <a:latin typeface="Calibri"/>
                          <a:ea typeface="+mn-ea"/>
                          <a:cs typeface="+mn-cs"/>
                        </a:rPr>
                        <a:t>100%</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9 CuadroTexto"/>
          <p:cNvSpPr txBox="1"/>
          <p:nvPr/>
        </p:nvSpPr>
        <p:spPr>
          <a:xfrm>
            <a:off x="611560" y="1628800"/>
            <a:ext cx="381642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dirty="0" smtClean="0"/>
              <a:t>27 carreras</a:t>
            </a:r>
          </a:p>
          <a:p>
            <a:r>
              <a:rPr lang="es-MX" dirty="0" smtClean="0"/>
              <a:t>38 títulos</a:t>
            </a:r>
          </a:p>
          <a:p>
            <a:r>
              <a:rPr lang="es-MX" dirty="0" smtClean="0"/>
              <a:t>10.397 estudiantes</a:t>
            </a:r>
          </a:p>
          <a:p>
            <a:r>
              <a:rPr lang="es-MX" dirty="0" smtClean="0"/>
              <a:t>611 egresados</a:t>
            </a:r>
            <a:endParaRPr lang="es-AR" dirty="0"/>
          </a:p>
        </p:txBody>
      </p:sp>
    </p:spTree>
    <p:extLst>
      <p:ext uri="{BB962C8B-B14F-4D97-AF65-F5344CB8AC3E}">
        <p14:creationId xmlns:p14="http://schemas.microsoft.com/office/powerpoint/2010/main" xmlns="" val="1294339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dirty="0" smtClean="0"/>
              <a:t/>
            </a:r>
            <a:br>
              <a:rPr lang="es-MX" dirty="0" smtClean="0"/>
            </a:br>
            <a:r>
              <a:rPr lang="es-MX" b="1" dirty="0" smtClean="0"/>
              <a:t>Ciencias de la Salud</a:t>
            </a:r>
            <a:r>
              <a:rPr lang="es-AR" dirty="0"/>
              <a:t/>
            </a:r>
            <a:br>
              <a:rPr lang="es-AR" dirty="0"/>
            </a:br>
            <a:endParaRPr lang="es-AR" dirty="0"/>
          </a:p>
        </p:txBody>
      </p:sp>
      <p:graphicFrame>
        <p:nvGraphicFramePr>
          <p:cNvPr id="13" name="12 Diagrama"/>
          <p:cNvGraphicFramePr/>
          <p:nvPr>
            <p:extLst>
              <p:ext uri="{D42A27DB-BD31-4B8C-83A1-F6EECF244321}">
                <p14:modId xmlns:p14="http://schemas.microsoft.com/office/powerpoint/2010/main" xmlns="" val="3775540334"/>
              </p:ext>
            </p:extLst>
          </p:nvPr>
        </p:nvGraphicFramePr>
        <p:xfrm>
          <a:off x="4716016" y="3273642"/>
          <a:ext cx="4032448" cy="3035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CuadroTexto"/>
          <p:cNvSpPr txBox="1"/>
          <p:nvPr/>
        </p:nvSpPr>
        <p:spPr>
          <a:xfrm>
            <a:off x="5206546" y="1557918"/>
            <a:ext cx="3397901" cy="1938992"/>
          </a:xfrm>
          <a:prstGeom prst="rect">
            <a:avLst/>
          </a:prstGeom>
          <a:noFill/>
        </p:spPr>
        <p:txBody>
          <a:bodyPr wrap="square" rtlCol="0">
            <a:spAutoFit/>
          </a:bodyPr>
          <a:lstStyle/>
          <a:p>
            <a:r>
              <a:rPr lang="es-AR" sz="2400" b="1" dirty="0">
                <a:solidFill>
                  <a:srgbClr val="FF0000"/>
                </a:solidFill>
              </a:rPr>
              <a:t>No</a:t>
            </a:r>
            <a:r>
              <a:rPr lang="es-AR" sz="2400" dirty="0"/>
              <a:t> hay oferta de carreras de las disciplinas</a:t>
            </a:r>
            <a:r>
              <a:rPr lang="es-AR" sz="2400" dirty="0" smtClean="0"/>
              <a:t>: Odontología, Sanidad, Salud Pública y Veterinaria.</a:t>
            </a:r>
            <a:endParaRPr lang="es-AR" sz="2400" b="1" dirty="0"/>
          </a:p>
        </p:txBody>
      </p:sp>
      <p:sp>
        <p:nvSpPr>
          <p:cNvPr id="7" name="6 Marcador de contenido"/>
          <p:cNvSpPr>
            <a:spLocks noGrp="1"/>
          </p:cNvSpPr>
          <p:nvPr>
            <p:ph sz="quarter" idx="1"/>
          </p:nvPr>
        </p:nvSpPr>
        <p:spPr>
          <a:xfrm>
            <a:off x="801351" y="1557918"/>
            <a:ext cx="3886200" cy="4572000"/>
          </a:xfrm>
        </p:spPr>
        <p:txBody>
          <a:bodyPr/>
          <a:lstStyle/>
          <a:p>
            <a:r>
              <a:rPr lang="es-AR" dirty="0" smtClean="0"/>
              <a:t>La disciplina que concentra casi la totalidad de la oferta es Paramédicas y Auxiliares de la Medicina.</a:t>
            </a:r>
          </a:p>
          <a:p>
            <a:r>
              <a:rPr lang="es-AR" dirty="0" smtClean="0"/>
              <a:t>En medicina hay una sola carrera.</a:t>
            </a:r>
            <a:endParaRPr lang="es-AR" dirty="0"/>
          </a:p>
        </p:txBody>
      </p:sp>
      <p:cxnSp>
        <p:nvCxnSpPr>
          <p:cNvPr id="3" name="2 Conector recto"/>
          <p:cNvCxnSpPr/>
          <p:nvPr/>
        </p:nvCxnSpPr>
        <p:spPr>
          <a:xfrm>
            <a:off x="4778446" y="3608845"/>
            <a:ext cx="1737770" cy="1055630"/>
          </a:xfrm>
          <a:prstGeom prst="line">
            <a:avLst/>
          </a:prstGeom>
        </p:spPr>
        <p:style>
          <a:lnRef idx="1">
            <a:schemeClr val="dk1"/>
          </a:lnRef>
          <a:fillRef idx="0">
            <a:schemeClr val="dk1"/>
          </a:fillRef>
          <a:effectRef idx="0">
            <a:schemeClr val="dk1"/>
          </a:effectRef>
          <a:fontRef idx="minor">
            <a:schemeClr val="tx1"/>
          </a:fontRef>
        </p:style>
      </p:cxnSp>
      <p:cxnSp>
        <p:nvCxnSpPr>
          <p:cNvPr id="6" name="5 Conector recto"/>
          <p:cNvCxnSpPr/>
          <p:nvPr/>
        </p:nvCxnSpPr>
        <p:spPr>
          <a:xfrm flipH="1">
            <a:off x="4778446" y="3608845"/>
            <a:ext cx="1809778" cy="1065704"/>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p:nvCxnSpPr>
        <p:spPr>
          <a:xfrm>
            <a:off x="6888662" y="3633682"/>
            <a:ext cx="1800200" cy="1030793"/>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flipH="1">
            <a:off x="6888662" y="3633683"/>
            <a:ext cx="1800200" cy="1030793"/>
          </a:xfrm>
          <a:prstGeom prst="line">
            <a:avLst/>
          </a:prstGeom>
        </p:spPr>
        <p:style>
          <a:lnRef idx="1">
            <a:schemeClr val="dk1"/>
          </a:lnRef>
          <a:fillRef idx="0">
            <a:schemeClr val="dk1"/>
          </a:fillRef>
          <a:effectRef idx="0">
            <a:schemeClr val="dk1"/>
          </a:effectRef>
          <a:fontRef idx="minor">
            <a:schemeClr val="tx1"/>
          </a:fontRef>
        </p:style>
      </p:cxnSp>
      <p:cxnSp>
        <p:nvCxnSpPr>
          <p:cNvPr id="16" name="15 Conector recto"/>
          <p:cNvCxnSpPr/>
          <p:nvPr/>
        </p:nvCxnSpPr>
        <p:spPr>
          <a:xfrm>
            <a:off x="4788024" y="4941168"/>
            <a:ext cx="1728192" cy="1080120"/>
          </a:xfrm>
          <a:prstGeom prst="line">
            <a:avLst/>
          </a:prstGeom>
        </p:spPr>
        <p:style>
          <a:lnRef idx="1">
            <a:schemeClr val="dk1"/>
          </a:lnRef>
          <a:fillRef idx="0">
            <a:schemeClr val="dk1"/>
          </a:fillRef>
          <a:effectRef idx="0">
            <a:schemeClr val="dk1"/>
          </a:effectRef>
          <a:fontRef idx="minor">
            <a:schemeClr val="tx1"/>
          </a:fontRef>
        </p:style>
      </p:cxnSp>
      <p:cxnSp>
        <p:nvCxnSpPr>
          <p:cNvPr id="18" name="17 Conector recto"/>
          <p:cNvCxnSpPr/>
          <p:nvPr/>
        </p:nvCxnSpPr>
        <p:spPr>
          <a:xfrm>
            <a:off x="6870283" y="4941168"/>
            <a:ext cx="1800200" cy="1080120"/>
          </a:xfrm>
          <a:prstGeom prst="line">
            <a:avLst/>
          </a:prstGeom>
        </p:spPr>
        <p:style>
          <a:lnRef idx="1">
            <a:schemeClr val="dk1"/>
          </a:lnRef>
          <a:fillRef idx="0">
            <a:schemeClr val="dk1"/>
          </a:fillRef>
          <a:effectRef idx="0">
            <a:schemeClr val="dk1"/>
          </a:effectRef>
          <a:fontRef idx="minor">
            <a:schemeClr val="tx1"/>
          </a:fontRef>
        </p:style>
      </p:cxnSp>
      <p:cxnSp>
        <p:nvCxnSpPr>
          <p:cNvPr id="20" name="19 Conector recto"/>
          <p:cNvCxnSpPr/>
          <p:nvPr/>
        </p:nvCxnSpPr>
        <p:spPr>
          <a:xfrm flipH="1">
            <a:off x="4716016" y="4941168"/>
            <a:ext cx="1872208" cy="1080120"/>
          </a:xfrm>
          <a:prstGeom prst="line">
            <a:avLst/>
          </a:prstGeom>
        </p:spPr>
        <p:style>
          <a:lnRef idx="1">
            <a:schemeClr val="dk1"/>
          </a:lnRef>
          <a:fillRef idx="0">
            <a:schemeClr val="dk1"/>
          </a:fillRef>
          <a:effectRef idx="0">
            <a:schemeClr val="dk1"/>
          </a:effectRef>
          <a:fontRef idx="minor">
            <a:schemeClr val="tx1"/>
          </a:fontRef>
        </p:style>
      </p:cxnSp>
      <p:cxnSp>
        <p:nvCxnSpPr>
          <p:cNvPr id="22" name="21 Conector recto"/>
          <p:cNvCxnSpPr/>
          <p:nvPr/>
        </p:nvCxnSpPr>
        <p:spPr>
          <a:xfrm flipH="1">
            <a:off x="6829061" y="4941168"/>
            <a:ext cx="1919403" cy="108012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928007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dirty="0" smtClean="0"/>
              <a:t/>
            </a:r>
            <a:br>
              <a:rPr lang="es-MX" dirty="0" smtClean="0"/>
            </a:br>
            <a:r>
              <a:rPr lang="es-MX" b="1" dirty="0" smtClean="0"/>
              <a:t>Ciencias de la Salud</a:t>
            </a:r>
            <a:r>
              <a:rPr lang="es-AR" dirty="0"/>
              <a:t/>
            </a:r>
            <a:br>
              <a:rPr lang="es-AR" dirty="0"/>
            </a:br>
            <a:endParaRPr lang="es-AR" dirty="0"/>
          </a:p>
        </p:txBody>
      </p:sp>
      <p:sp>
        <p:nvSpPr>
          <p:cNvPr id="7" name="6 Marcador de contenido"/>
          <p:cNvSpPr>
            <a:spLocks noGrp="1"/>
          </p:cNvSpPr>
          <p:nvPr>
            <p:ph sz="quarter" idx="1"/>
          </p:nvPr>
        </p:nvSpPr>
        <p:spPr>
          <a:xfrm>
            <a:off x="609600" y="1589566"/>
            <a:ext cx="7962928" cy="4911267"/>
          </a:xfrm>
        </p:spPr>
        <p:txBody>
          <a:bodyPr>
            <a:normAutofit fontScale="70000" lnSpcReduction="20000"/>
          </a:bodyPr>
          <a:lstStyle/>
          <a:p>
            <a:r>
              <a:rPr lang="es-AR" dirty="0" smtClean="0"/>
              <a:t>Distribución de las 27 carreras por Área y Nivel de Título </a:t>
            </a:r>
            <a:r>
              <a:rPr lang="es-ES" i="1" dirty="0" smtClean="0"/>
              <a:t>Grado (incluye Ciclos de Complementación Curricular)</a:t>
            </a:r>
            <a:endParaRPr lang="es-AR" dirty="0" smtClean="0"/>
          </a:p>
          <a:p>
            <a:pPr lvl="1"/>
            <a:r>
              <a:rPr lang="es-ES" i="1" dirty="0" smtClean="0"/>
              <a:t>9 Licenciaturas en Enfermería</a:t>
            </a:r>
            <a:endParaRPr lang="es-AR" dirty="0" smtClean="0"/>
          </a:p>
          <a:p>
            <a:pPr lvl="1"/>
            <a:r>
              <a:rPr lang="es-ES" i="1" dirty="0" smtClean="0"/>
              <a:t>4 Licenciaturas en Terapia Ocupacional  </a:t>
            </a:r>
            <a:endParaRPr lang="es-AR" dirty="0" smtClean="0"/>
          </a:p>
          <a:p>
            <a:pPr lvl="1"/>
            <a:r>
              <a:rPr lang="es-ES" i="1" dirty="0" smtClean="0"/>
              <a:t> 3 Licenciaturas en Kinesiología y Fisiatría </a:t>
            </a:r>
            <a:endParaRPr lang="es-AR" dirty="0" smtClean="0"/>
          </a:p>
          <a:p>
            <a:pPr lvl="1"/>
            <a:r>
              <a:rPr lang="es-ES" i="1" dirty="0" smtClean="0"/>
              <a:t>2 Licenciaturas en Nutrición</a:t>
            </a:r>
            <a:endParaRPr lang="es-AR" dirty="0" smtClean="0"/>
          </a:p>
          <a:p>
            <a:pPr lvl="1"/>
            <a:r>
              <a:rPr lang="es-ES" i="1" dirty="0" smtClean="0"/>
              <a:t>1 Licenciaturas en Organización y Asistencia de Quirófanos </a:t>
            </a:r>
            <a:endParaRPr lang="es-AR" dirty="0" smtClean="0"/>
          </a:p>
          <a:p>
            <a:pPr lvl="1"/>
            <a:r>
              <a:rPr lang="es-ES" i="1" dirty="0" smtClean="0"/>
              <a:t>1 Licenciaturas en </a:t>
            </a:r>
            <a:r>
              <a:rPr lang="es-ES" i="1" dirty="0" err="1" smtClean="0"/>
              <a:t>Órtesis</a:t>
            </a:r>
            <a:r>
              <a:rPr lang="es-ES" i="1" dirty="0" smtClean="0"/>
              <a:t> y Prótesis </a:t>
            </a:r>
            <a:endParaRPr lang="es-AR" dirty="0" smtClean="0"/>
          </a:p>
          <a:p>
            <a:pPr lvl="1"/>
            <a:r>
              <a:rPr lang="es-ES" i="1" dirty="0" smtClean="0"/>
              <a:t>1 Licenciaturas en </a:t>
            </a:r>
            <a:r>
              <a:rPr lang="es-ES" i="1" dirty="0" err="1" smtClean="0"/>
              <a:t>Psicomotricidad</a:t>
            </a:r>
            <a:endParaRPr lang="es-AR" dirty="0" smtClean="0"/>
          </a:p>
          <a:p>
            <a:pPr lvl="1"/>
            <a:r>
              <a:rPr lang="es-ES" i="1" dirty="0" smtClean="0"/>
              <a:t>1 Licenciaturas en Rehabilitación Visual</a:t>
            </a:r>
            <a:endParaRPr lang="es-AR" dirty="0" smtClean="0"/>
          </a:p>
          <a:p>
            <a:pPr lvl="1"/>
            <a:r>
              <a:rPr lang="es-ES" i="1" dirty="0" smtClean="0"/>
              <a:t>1 Médico 1</a:t>
            </a:r>
            <a:endParaRPr lang="es-AR" dirty="0" smtClean="0"/>
          </a:p>
          <a:p>
            <a:r>
              <a:rPr lang="es-ES" i="1" dirty="0" smtClean="0"/>
              <a:t>Pregrado</a:t>
            </a:r>
            <a:endParaRPr lang="es-AR" dirty="0" smtClean="0"/>
          </a:p>
          <a:p>
            <a:pPr lvl="1"/>
            <a:r>
              <a:rPr lang="es-ES" i="1" dirty="0" smtClean="0"/>
              <a:t>1 Tecnicatura Universitaria en Diagnóstico por Imágenes</a:t>
            </a:r>
            <a:endParaRPr lang="es-AR" dirty="0" smtClean="0"/>
          </a:p>
          <a:p>
            <a:pPr lvl="1"/>
            <a:r>
              <a:rPr lang="es-ES" i="1" dirty="0" smtClean="0"/>
              <a:t>1 Tecnicatura Universitaria en Emergencias Sanitarias y Desastres </a:t>
            </a:r>
          </a:p>
          <a:p>
            <a:pPr lvl="1"/>
            <a:r>
              <a:rPr lang="es-ES" i="1" dirty="0" smtClean="0"/>
              <a:t>1 Tecnicatura Universitaria en Laboratorio</a:t>
            </a:r>
            <a:endParaRPr lang="es-AR" dirty="0" smtClean="0"/>
          </a:p>
          <a:p>
            <a:pPr lvl="1"/>
            <a:r>
              <a:rPr lang="es-ES" i="1" dirty="0" smtClean="0"/>
              <a:t>1 Tecnicatura Universitaria en Puericultura y Crianza </a:t>
            </a:r>
          </a:p>
        </p:txBody>
      </p:sp>
    </p:spTree>
    <p:extLst>
      <p:ext uri="{BB962C8B-B14F-4D97-AF65-F5344CB8AC3E}">
        <p14:creationId xmlns:p14="http://schemas.microsoft.com/office/powerpoint/2010/main" xmlns="" val="4068564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dirty="0" smtClean="0"/>
              <a:t/>
            </a:r>
            <a:br>
              <a:rPr lang="es-MX" dirty="0" smtClean="0"/>
            </a:br>
            <a:r>
              <a:rPr lang="es-MX" b="1" dirty="0" smtClean="0"/>
              <a:t>Ciencias de la Salud</a:t>
            </a:r>
            <a:r>
              <a:rPr lang="es-AR" dirty="0"/>
              <a:t/>
            </a:r>
            <a:br>
              <a:rPr lang="es-AR" dirty="0"/>
            </a:br>
            <a:endParaRPr lang="es-AR" dirty="0"/>
          </a:p>
        </p:txBody>
      </p:sp>
      <p:sp>
        <p:nvSpPr>
          <p:cNvPr id="7" name="6 Marcador de contenido"/>
          <p:cNvSpPr>
            <a:spLocks noGrp="1"/>
          </p:cNvSpPr>
          <p:nvPr>
            <p:ph sz="quarter" idx="1"/>
          </p:nvPr>
        </p:nvSpPr>
        <p:spPr>
          <a:xfrm>
            <a:off x="609600" y="1589566"/>
            <a:ext cx="7962928" cy="4911267"/>
          </a:xfrm>
        </p:spPr>
        <p:txBody>
          <a:bodyPr>
            <a:normAutofit fontScale="92500" lnSpcReduction="20000"/>
          </a:bodyPr>
          <a:lstStyle/>
          <a:p>
            <a:r>
              <a:rPr lang="es-AR" b="1" i="1" dirty="0" smtClean="0"/>
              <a:t>Datos distintivos de la Rama</a:t>
            </a:r>
            <a:endParaRPr lang="es-AR" dirty="0" smtClean="0"/>
          </a:p>
          <a:p>
            <a:r>
              <a:rPr lang="es-ES" sz="2400" dirty="0" smtClean="0"/>
              <a:t>El Área con mayor oferta es Enfermería (33%), seguida de Terapia Ocupacional (15%) y Kinesiología y Fisiatría (11%). No se registró oferta de carreras en  Áreas como Anestesiología, Fonoaudiología, Hemoterapia y Musicoterapia </a:t>
            </a:r>
          </a:p>
          <a:p>
            <a:r>
              <a:rPr lang="es-ES" sz="2400" dirty="0" smtClean="0"/>
              <a:t>Enfermería está presente en todas las zonas, predominando en la zona SUR y tiene el 44% de los alumnos y el 16% de los graduados</a:t>
            </a:r>
          </a:p>
          <a:p>
            <a:r>
              <a:rPr lang="es-ES" sz="2400" dirty="0" smtClean="0"/>
              <a:t>Respecto del año de inicio de las carreras, la mitad de ellas comenzaron a dictarse después del 2009. </a:t>
            </a:r>
          </a:p>
          <a:p>
            <a:pPr lvl="0"/>
            <a:r>
              <a:rPr lang="es-ES" sz="2400" dirty="0" smtClean="0"/>
              <a:t>El 95,4% de los alumnos corresponden a carreras de grado.</a:t>
            </a:r>
          </a:p>
          <a:p>
            <a:pPr lvl="0"/>
            <a:r>
              <a:rPr lang="es-ES" sz="2400" dirty="0" smtClean="0"/>
              <a:t>El 62% de los alumnos cursa en la Zona Sur. </a:t>
            </a:r>
            <a:endParaRPr lang="es-AR" sz="2400" dirty="0" smtClean="0"/>
          </a:p>
          <a:p>
            <a:pPr lvl="0"/>
            <a:r>
              <a:rPr lang="es-ES" sz="2400" dirty="0" smtClean="0"/>
              <a:t>El 93,5% de los egresados corresponden a carreras de grado.  </a:t>
            </a:r>
            <a:endParaRPr lang="es-AR" sz="2400" dirty="0" smtClean="0"/>
          </a:p>
          <a:p>
            <a:r>
              <a:rPr lang="es-ES" sz="2400" dirty="0" smtClean="0"/>
              <a:t>El 61,7% de los egresados cursaron en la Región Noroeste-2. </a:t>
            </a:r>
            <a:endParaRPr lang="es-AR" sz="2400" dirty="0" smtClean="0"/>
          </a:p>
        </p:txBody>
      </p:sp>
    </p:spTree>
    <p:extLst>
      <p:ext uri="{BB962C8B-B14F-4D97-AF65-F5344CB8AC3E}">
        <p14:creationId xmlns:p14="http://schemas.microsoft.com/office/powerpoint/2010/main" xmlns="" val="4024606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MX" b="1" dirty="0" smtClean="0"/>
              <a:t>Ciencias Humanas</a:t>
            </a:r>
            <a:endParaRPr lang="es-AR" b="1" dirty="0"/>
          </a:p>
        </p:txBody>
      </p:sp>
      <p:graphicFrame>
        <p:nvGraphicFramePr>
          <p:cNvPr id="11" name="10 Marcador de contenido"/>
          <p:cNvGraphicFramePr>
            <a:graphicFrameLocks noGrp="1"/>
          </p:cNvGraphicFramePr>
          <p:nvPr>
            <p:ph sz="quarter" idx="1"/>
            <p:extLst>
              <p:ext uri="{D42A27DB-BD31-4B8C-83A1-F6EECF244321}">
                <p14:modId xmlns:p14="http://schemas.microsoft.com/office/powerpoint/2010/main" xmlns="" val="1963559276"/>
              </p:ext>
            </p:extLst>
          </p:nvPr>
        </p:nvGraphicFramePr>
        <p:xfrm>
          <a:off x="683568" y="2996952"/>
          <a:ext cx="4104455" cy="3222015"/>
        </p:xfrm>
        <a:graphic>
          <a:graphicData uri="http://schemas.openxmlformats.org/drawingml/2006/table">
            <a:tbl>
              <a:tblPr firstRow="1" bandRow="1">
                <a:tableStyleId>{5C22544A-7EE6-4342-B048-85BDC9FD1C3A}</a:tableStyleId>
              </a:tblPr>
              <a:tblGrid>
                <a:gridCol w="1099407"/>
                <a:gridCol w="659644"/>
                <a:gridCol w="659644"/>
                <a:gridCol w="879526"/>
                <a:gridCol w="806234"/>
              </a:tblGrid>
              <a:tr h="436245">
                <a:tc>
                  <a:txBody>
                    <a:bodyPr/>
                    <a:lstStyle/>
                    <a:p>
                      <a:pPr algn="ctr" fontAlgn="ctr"/>
                      <a:r>
                        <a:rPr lang="es-AR" sz="1400" b="1" i="0" u="none" strike="noStrike" dirty="0">
                          <a:solidFill>
                            <a:srgbClr val="000000"/>
                          </a:solidFill>
                          <a:effectLst/>
                          <a:latin typeface="Calibri"/>
                        </a:rPr>
                        <a:t>RAMA</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ctr"/>
                      <a:r>
                        <a:rPr lang="es-AR" sz="1400" b="1" i="0" u="none" strike="noStrike" dirty="0">
                          <a:solidFill>
                            <a:srgbClr val="000000"/>
                          </a:solidFill>
                          <a:effectLst/>
                          <a:latin typeface="Calibri"/>
                        </a:rPr>
                        <a:t>Carreras</a:t>
                      </a:r>
                    </a:p>
                  </a:txBody>
                  <a:tcPr marL="9525" marR="9525" marT="9525" marB="0"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ctr"/>
                      <a:r>
                        <a:rPr lang="es-AR" sz="1400" b="1" i="0" u="none" strike="noStrike" dirty="0">
                          <a:solidFill>
                            <a:srgbClr val="000000"/>
                          </a:solidFill>
                          <a:effectLst/>
                          <a:latin typeface="Calibri"/>
                        </a:rPr>
                        <a:t>Títulos</a:t>
                      </a:r>
                    </a:p>
                  </a:txBody>
                  <a:tcPr marL="9525" marR="9525" marT="9525" marB="0"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ctr"/>
                      <a:r>
                        <a:rPr lang="es-AR" sz="1400" b="1" i="0" u="none" strike="noStrike" dirty="0">
                          <a:solidFill>
                            <a:srgbClr val="000000"/>
                          </a:solidFill>
                          <a:effectLst/>
                          <a:latin typeface="Calibri"/>
                        </a:rPr>
                        <a:t>Estudiantes</a:t>
                      </a:r>
                    </a:p>
                  </a:txBody>
                  <a:tcPr marL="9525" marR="9525" marT="9525" marB="0"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ctr"/>
                      <a:r>
                        <a:rPr lang="es-AR" sz="1400" b="1" i="0" u="none" strike="noStrike" dirty="0">
                          <a:solidFill>
                            <a:srgbClr val="000000"/>
                          </a:solidFill>
                          <a:effectLst/>
                          <a:latin typeface="Calibri"/>
                        </a:rPr>
                        <a:t>Egresados</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r>
              <a:tr h="464295">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Aplicadas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0000"/>
                          </a:solidFill>
                          <a:effectLst/>
                          <a:latin typeface="Calibri"/>
                        </a:rPr>
                        <a:t>24%</a:t>
                      </a:r>
                    </a:p>
                  </a:txBody>
                  <a:tcPr marL="9525" marR="9525" marT="9525" marB="0" anchor="b"/>
                </a:tc>
                <a:tc>
                  <a:txBody>
                    <a:bodyPr/>
                    <a:lstStyle/>
                    <a:p>
                      <a:pPr algn="ctr" fontAlgn="b"/>
                      <a:r>
                        <a:rPr lang="es-AR" sz="1400" b="0" i="0" u="none" strike="noStrike" dirty="0">
                          <a:solidFill>
                            <a:srgbClr val="000000"/>
                          </a:solidFill>
                          <a:effectLst/>
                          <a:latin typeface="Calibri"/>
                        </a:rPr>
                        <a:t>24%</a:t>
                      </a:r>
                    </a:p>
                  </a:txBody>
                  <a:tcPr marL="9525" marR="9525" marT="9525" marB="0" anchor="b"/>
                </a:tc>
                <a:tc>
                  <a:txBody>
                    <a:bodyPr/>
                    <a:lstStyle/>
                    <a:p>
                      <a:pPr algn="ctr" fontAlgn="b"/>
                      <a:r>
                        <a:rPr lang="es-AR" sz="1400" b="0" i="0" u="none" strike="noStrike" dirty="0">
                          <a:solidFill>
                            <a:srgbClr val="000000"/>
                          </a:solidFill>
                          <a:effectLst/>
                          <a:latin typeface="Calibri"/>
                        </a:rPr>
                        <a:t>17%</a:t>
                      </a:r>
                    </a:p>
                  </a:txBody>
                  <a:tcPr marL="9525" marR="9525" marT="9525" marB="0" anchor="b"/>
                </a:tc>
                <a:tc>
                  <a:txBody>
                    <a:bodyPr/>
                    <a:lstStyle/>
                    <a:p>
                      <a:pPr algn="ctr" fontAlgn="b"/>
                      <a:r>
                        <a:rPr lang="es-AR" sz="1400" b="0" i="0" u="none" strike="noStrike">
                          <a:solidFill>
                            <a:srgbClr val="000000"/>
                          </a:solidFill>
                          <a:effectLst/>
                          <a:latin typeface="Calibri"/>
                        </a:rPr>
                        <a:t>11%</a:t>
                      </a:r>
                    </a:p>
                  </a:txBody>
                  <a:tcPr marL="9525" marR="9525" marT="9525" marB="0" anchor="b">
                    <a:lnR w="12700" cap="flat" cmpd="sng" algn="ctr">
                      <a:solidFill>
                        <a:schemeClr val="tx1"/>
                      </a:solidFill>
                      <a:prstDash val="solid"/>
                      <a:round/>
                      <a:headEnd type="none" w="med" len="med"/>
                      <a:tailEnd type="none" w="med" len="med"/>
                    </a:lnR>
                  </a:tcPr>
                </a:tc>
              </a:tr>
              <a:tr h="464295">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Básicas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a:solidFill>
                            <a:srgbClr val="000000"/>
                          </a:solidFill>
                          <a:effectLst/>
                          <a:latin typeface="Calibri"/>
                        </a:rPr>
                        <a:t>4%</a:t>
                      </a:r>
                    </a:p>
                  </a:txBody>
                  <a:tcPr marL="9525" marR="9525" marT="9525" marB="0" anchor="b"/>
                </a:tc>
                <a:tc>
                  <a:txBody>
                    <a:bodyPr/>
                    <a:lstStyle/>
                    <a:p>
                      <a:pPr algn="ctr" fontAlgn="b"/>
                      <a:r>
                        <a:rPr lang="es-AR" sz="1400" b="0" i="0" u="none" strike="noStrike" dirty="0">
                          <a:solidFill>
                            <a:srgbClr val="000000"/>
                          </a:solidFill>
                          <a:effectLst/>
                          <a:latin typeface="Calibri"/>
                        </a:rPr>
                        <a:t>4%</a:t>
                      </a:r>
                    </a:p>
                  </a:txBody>
                  <a:tcPr marL="9525" marR="9525" marT="9525" marB="0" anchor="b"/>
                </a:tc>
                <a:tc>
                  <a:txBody>
                    <a:bodyPr/>
                    <a:lstStyle/>
                    <a:p>
                      <a:pPr algn="ctr" fontAlgn="b"/>
                      <a:r>
                        <a:rPr lang="es-AR" sz="1400" b="0" i="0" u="none" strike="noStrike" dirty="0">
                          <a:solidFill>
                            <a:srgbClr val="000000"/>
                          </a:solidFill>
                          <a:effectLst/>
                          <a:latin typeface="Calibri"/>
                        </a:rPr>
                        <a:t>1%</a:t>
                      </a:r>
                    </a:p>
                  </a:txBody>
                  <a:tcPr marL="9525" marR="9525" marT="9525" marB="0" anchor="b"/>
                </a:tc>
                <a:tc>
                  <a:txBody>
                    <a:bodyPr/>
                    <a:lstStyle/>
                    <a:p>
                      <a:pPr algn="ctr" fontAlgn="b"/>
                      <a:r>
                        <a:rPr lang="es-AR" sz="1400" b="0" i="0" u="none" strike="noStrike" dirty="0">
                          <a:solidFill>
                            <a:srgbClr val="000000"/>
                          </a:solidFill>
                          <a:effectLst/>
                          <a:latin typeface="Calibri"/>
                        </a:rPr>
                        <a:t>0,4%</a:t>
                      </a:r>
                    </a:p>
                  </a:txBody>
                  <a:tcPr marL="9525" marR="9525" marT="9525" marB="0" anchor="b">
                    <a:lnR w="12700" cap="flat" cmpd="sng" algn="ctr">
                      <a:solidFill>
                        <a:schemeClr val="tx1"/>
                      </a:solidFill>
                      <a:prstDash val="solid"/>
                      <a:round/>
                      <a:headEnd type="none" w="med" len="med"/>
                      <a:tailEnd type="none" w="med" len="med"/>
                    </a:lnR>
                  </a:tcPr>
                </a:tc>
              </a:tr>
              <a:tr h="464295">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de la Salud</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a:solidFill>
                            <a:srgbClr val="000000"/>
                          </a:solidFill>
                          <a:effectLst/>
                          <a:latin typeface="Calibri"/>
                        </a:rPr>
                        <a:t>9%</a:t>
                      </a:r>
                    </a:p>
                  </a:txBody>
                  <a:tcPr marL="9525" marR="9525" marT="9525" marB="0" anchor="b"/>
                </a:tc>
                <a:tc>
                  <a:txBody>
                    <a:bodyPr/>
                    <a:lstStyle/>
                    <a:p>
                      <a:pPr algn="ctr" fontAlgn="b"/>
                      <a:r>
                        <a:rPr lang="es-AR" sz="1400" b="0" i="0" u="none" strike="noStrike" dirty="0">
                          <a:solidFill>
                            <a:srgbClr val="000000"/>
                          </a:solidFill>
                          <a:effectLst/>
                          <a:latin typeface="Calibri"/>
                        </a:rPr>
                        <a:t>9%</a:t>
                      </a:r>
                    </a:p>
                  </a:txBody>
                  <a:tcPr marL="9525" marR="9525" marT="9525" marB="0" anchor="b"/>
                </a:tc>
                <a:tc>
                  <a:txBody>
                    <a:bodyPr/>
                    <a:lstStyle/>
                    <a:p>
                      <a:pPr algn="ctr" fontAlgn="b"/>
                      <a:r>
                        <a:rPr lang="es-AR" sz="1400" b="0" i="0" u="none" strike="noStrike" dirty="0">
                          <a:solidFill>
                            <a:srgbClr val="000000"/>
                          </a:solidFill>
                          <a:effectLst/>
                          <a:latin typeface="Calibri"/>
                        </a:rPr>
                        <a:t>7%</a:t>
                      </a:r>
                    </a:p>
                  </a:txBody>
                  <a:tcPr marL="9525" marR="9525" marT="9525" marB="0" anchor="b"/>
                </a:tc>
                <a:tc>
                  <a:txBody>
                    <a:bodyPr/>
                    <a:lstStyle/>
                    <a:p>
                      <a:pPr algn="ctr" fontAlgn="b"/>
                      <a:r>
                        <a:rPr lang="es-AR" sz="1400" b="0" i="0" u="none" strike="noStrike" dirty="0">
                          <a:solidFill>
                            <a:srgbClr val="000000"/>
                          </a:solidFill>
                          <a:effectLst/>
                          <a:latin typeface="Calibri"/>
                        </a:rPr>
                        <a:t>9%</a:t>
                      </a:r>
                    </a:p>
                  </a:txBody>
                  <a:tcPr marL="9525" marR="9525" marT="9525" marB="0" anchor="b">
                    <a:lnR w="12700" cap="flat" cmpd="sng" algn="ctr">
                      <a:solidFill>
                        <a:schemeClr val="tx1"/>
                      </a:solidFill>
                      <a:prstDash val="solid"/>
                      <a:round/>
                      <a:headEnd type="none" w="med" len="med"/>
                      <a:tailEnd type="none" w="med" len="med"/>
                    </a:lnR>
                  </a:tcPr>
                </a:tc>
              </a:tr>
              <a:tr h="464295">
                <a:tc>
                  <a:txBody>
                    <a:bodyPr/>
                    <a:lstStyle/>
                    <a:p>
                      <a:pPr algn="l" fontAlgn="b"/>
                      <a:r>
                        <a:rPr lang="es-AR" sz="1400" b="1" i="0" u="none" strike="noStrike" dirty="0">
                          <a:solidFill>
                            <a:srgbClr val="000000"/>
                          </a:solidFill>
                          <a:effectLst/>
                          <a:latin typeface="Calibri"/>
                        </a:rPr>
                        <a:t>Ciencias Humanas</a:t>
                      </a:r>
                    </a:p>
                  </a:txBody>
                  <a:tcPr marL="9525" marR="9525" marT="9525" marB="0" anchor="b">
                    <a:lnL w="12700" cap="flat" cmpd="sng" algn="ctr">
                      <a:solidFill>
                        <a:schemeClr val="tx1"/>
                      </a:solidFill>
                      <a:prstDash val="solid"/>
                      <a:round/>
                      <a:headEnd type="none" w="med" len="med"/>
                      <a:tailEnd type="none" w="med" len="med"/>
                    </a:lnL>
                    <a:solidFill>
                      <a:schemeClr val="accent2">
                        <a:lumMod val="75000"/>
                      </a:schemeClr>
                    </a:solidFill>
                  </a:tcPr>
                </a:tc>
                <a:tc>
                  <a:txBody>
                    <a:bodyPr/>
                    <a:lstStyle/>
                    <a:p>
                      <a:pPr algn="ctr" fontAlgn="b"/>
                      <a:r>
                        <a:rPr lang="es-AR" sz="1400" b="1" i="0" u="none" strike="noStrike" dirty="0">
                          <a:solidFill>
                            <a:srgbClr val="000000"/>
                          </a:solidFill>
                          <a:effectLst/>
                          <a:latin typeface="Calibri"/>
                        </a:rPr>
                        <a:t>25%</a:t>
                      </a:r>
                    </a:p>
                  </a:txBody>
                  <a:tcPr marL="9525" marR="9525" marT="9525" marB="0" anchor="b">
                    <a:solidFill>
                      <a:schemeClr val="accent2">
                        <a:lumMod val="75000"/>
                      </a:schemeClr>
                    </a:solidFill>
                  </a:tcPr>
                </a:tc>
                <a:tc>
                  <a:txBody>
                    <a:bodyPr/>
                    <a:lstStyle/>
                    <a:p>
                      <a:pPr algn="ctr" fontAlgn="b"/>
                      <a:r>
                        <a:rPr lang="es-AR" sz="1400" b="1" i="0" u="none" strike="noStrike">
                          <a:solidFill>
                            <a:srgbClr val="000000"/>
                          </a:solidFill>
                          <a:effectLst/>
                          <a:latin typeface="Calibri"/>
                        </a:rPr>
                        <a:t>23%</a:t>
                      </a:r>
                    </a:p>
                  </a:txBody>
                  <a:tcPr marL="9525" marR="9525" marT="9525" marB="0" anchor="b">
                    <a:solidFill>
                      <a:schemeClr val="accent2">
                        <a:lumMod val="75000"/>
                      </a:schemeClr>
                    </a:solidFill>
                  </a:tcPr>
                </a:tc>
                <a:tc>
                  <a:txBody>
                    <a:bodyPr/>
                    <a:lstStyle/>
                    <a:p>
                      <a:pPr algn="ctr" fontAlgn="b"/>
                      <a:r>
                        <a:rPr lang="es-AR" sz="1400" b="1" i="0" u="none" strike="noStrike" dirty="0">
                          <a:solidFill>
                            <a:srgbClr val="000000"/>
                          </a:solidFill>
                          <a:effectLst/>
                          <a:latin typeface="Calibri"/>
                        </a:rPr>
                        <a:t>15%</a:t>
                      </a:r>
                    </a:p>
                  </a:txBody>
                  <a:tcPr marL="9525" marR="9525" marT="9525" marB="0" anchor="b">
                    <a:solidFill>
                      <a:schemeClr val="accent2">
                        <a:lumMod val="75000"/>
                      </a:schemeClr>
                    </a:solidFill>
                  </a:tcPr>
                </a:tc>
                <a:tc>
                  <a:txBody>
                    <a:bodyPr/>
                    <a:lstStyle/>
                    <a:p>
                      <a:pPr algn="ctr" fontAlgn="b"/>
                      <a:r>
                        <a:rPr lang="es-AR" sz="1400" b="1" i="0" u="none" strike="noStrike" dirty="0">
                          <a:solidFill>
                            <a:srgbClr val="000000"/>
                          </a:solidFill>
                          <a:effectLst/>
                          <a:latin typeface="Calibri"/>
                        </a:rPr>
                        <a:t>12%</a:t>
                      </a:r>
                    </a:p>
                  </a:txBody>
                  <a:tcPr marL="9525" marR="9525" marT="9525" marB="0" anchor="b">
                    <a:lnR w="12700" cap="flat" cmpd="sng" algn="ctr">
                      <a:solidFill>
                        <a:schemeClr val="tx1"/>
                      </a:solidFill>
                      <a:prstDash val="solid"/>
                      <a:round/>
                      <a:headEnd type="none" w="med" len="med"/>
                      <a:tailEnd type="none" w="med" len="med"/>
                    </a:lnR>
                    <a:solidFill>
                      <a:schemeClr val="accent2">
                        <a:lumMod val="75000"/>
                      </a:schemeClr>
                    </a:solidFill>
                  </a:tcPr>
                </a:tc>
              </a:tr>
              <a:tr h="464295">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Sociales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a:solidFill>
                            <a:srgbClr val="000000"/>
                          </a:solidFill>
                          <a:effectLst/>
                          <a:latin typeface="Calibri"/>
                        </a:rPr>
                        <a:t>39%</a:t>
                      </a:r>
                    </a:p>
                  </a:txBody>
                  <a:tcPr marL="9525" marR="9525" marT="9525" marB="0" anchor="b"/>
                </a:tc>
                <a:tc>
                  <a:txBody>
                    <a:bodyPr/>
                    <a:lstStyle/>
                    <a:p>
                      <a:pPr algn="ctr" fontAlgn="b"/>
                      <a:r>
                        <a:rPr lang="es-AR" sz="1400" b="0" i="0" u="none" strike="noStrike">
                          <a:solidFill>
                            <a:srgbClr val="000000"/>
                          </a:solidFill>
                          <a:effectLst/>
                          <a:latin typeface="Calibri"/>
                        </a:rPr>
                        <a:t>39%</a:t>
                      </a:r>
                    </a:p>
                  </a:txBody>
                  <a:tcPr marL="9525" marR="9525" marT="9525" marB="0" anchor="b"/>
                </a:tc>
                <a:tc>
                  <a:txBody>
                    <a:bodyPr/>
                    <a:lstStyle/>
                    <a:p>
                      <a:pPr algn="ctr" fontAlgn="b"/>
                      <a:r>
                        <a:rPr lang="es-AR" sz="1400" b="0" i="0" u="none" strike="noStrike" dirty="0">
                          <a:solidFill>
                            <a:srgbClr val="000000"/>
                          </a:solidFill>
                          <a:effectLst/>
                          <a:latin typeface="Calibri"/>
                        </a:rPr>
                        <a:t>60%</a:t>
                      </a:r>
                    </a:p>
                  </a:txBody>
                  <a:tcPr marL="9525" marR="9525" marT="9525" marB="0" anchor="b"/>
                </a:tc>
                <a:tc>
                  <a:txBody>
                    <a:bodyPr/>
                    <a:lstStyle/>
                    <a:p>
                      <a:pPr algn="ctr" fontAlgn="b"/>
                      <a:r>
                        <a:rPr lang="es-AR" sz="1400" b="0" i="0" u="none" strike="noStrike" dirty="0">
                          <a:solidFill>
                            <a:srgbClr val="000000"/>
                          </a:solidFill>
                          <a:effectLst/>
                          <a:latin typeface="Calibri"/>
                        </a:rPr>
                        <a:t>68%</a:t>
                      </a:r>
                    </a:p>
                  </a:txBody>
                  <a:tcPr marL="9525" marR="9525" marT="9525" marB="0" anchor="b">
                    <a:lnR w="12700" cap="flat" cmpd="sng" algn="ctr">
                      <a:solidFill>
                        <a:schemeClr val="tx1"/>
                      </a:solidFill>
                      <a:prstDash val="solid"/>
                      <a:round/>
                      <a:headEnd type="none" w="med" len="med"/>
                      <a:tailEnd type="none" w="med" len="med"/>
                    </a:lnR>
                  </a:tcPr>
                </a:tc>
              </a:tr>
              <a:tr h="464295">
                <a:tc>
                  <a:txBody>
                    <a:bodyPr/>
                    <a:lstStyle/>
                    <a:p>
                      <a:pPr algn="l" fontAlgn="b"/>
                      <a:r>
                        <a:rPr lang="es-AR" sz="1400" b="0" i="0" u="none" strike="noStrike" dirty="0">
                          <a:solidFill>
                            <a:srgbClr val="000000"/>
                          </a:solidFill>
                          <a:effectLst/>
                          <a:latin typeface="Calibri"/>
                        </a:rPr>
                        <a:t>Total general</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solidFill>
                            <a:srgbClr val="000000"/>
                          </a:solidFill>
                          <a:effectLst/>
                          <a:latin typeface="Calibri"/>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solidFill>
                            <a:srgbClr val="000000"/>
                          </a:solidFill>
                          <a:effectLst/>
                          <a:latin typeface="Calibri"/>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solidFill>
                            <a:srgbClr val="000000"/>
                          </a:solidFill>
                          <a:effectLst/>
                          <a:latin typeface="Calibri"/>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solidFill>
                            <a:srgbClr val="000000"/>
                          </a:solidFill>
                          <a:effectLst/>
                          <a:latin typeface="Calibri"/>
                        </a:rPr>
                        <a:t>100%</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3" name="12 Diagrama"/>
          <p:cNvGraphicFramePr/>
          <p:nvPr>
            <p:extLst>
              <p:ext uri="{D42A27DB-BD31-4B8C-83A1-F6EECF244321}">
                <p14:modId xmlns:p14="http://schemas.microsoft.com/office/powerpoint/2010/main" xmlns="" val="2977330625"/>
              </p:ext>
            </p:extLst>
          </p:nvPr>
        </p:nvGraphicFramePr>
        <p:xfrm>
          <a:off x="4716016" y="1700808"/>
          <a:ext cx="41044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CuadroTexto"/>
          <p:cNvSpPr txBox="1"/>
          <p:nvPr/>
        </p:nvSpPr>
        <p:spPr>
          <a:xfrm>
            <a:off x="5213354" y="1311151"/>
            <a:ext cx="3168352" cy="461665"/>
          </a:xfrm>
          <a:prstGeom prst="rect">
            <a:avLst/>
          </a:prstGeom>
          <a:noFill/>
        </p:spPr>
        <p:txBody>
          <a:bodyPr wrap="square" rtlCol="0">
            <a:spAutoFit/>
          </a:bodyPr>
          <a:lstStyle/>
          <a:p>
            <a:pPr algn="ctr"/>
            <a:r>
              <a:rPr lang="es-MX" sz="2400" dirty="0" smtClean="0"/>
              <a:t>DISCIPLINAS</a:t>
            </a:r>
            <a:endParaRPr lang="es-AR" sz="2400" dirty="0"/>
          </a:p>
        </p:txBody>
      </p:sp>
      <p:sp>
        <p:nvSpPr>
          <p:cNvPr id="6" name="5 CuadroTexto"/>
          <p:cNvSpPr txBox="1"/>
          <p:nvPr/>
        </p:nvSpPr>
        <p:spPr>
          <a:xfrm>
            <a:off x="611560" y="1628800"/>
            <a:ext cx="417646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dirty="0" smtClean="0"/>
              <a:t>79 carreras</a:t>
            </a:r>
          </a:p>
          <a:p>
            <a:r>
              <a:rPr lang="es-MX" dirty="0" smtClean="0"/>
              <a:t>93 títulos</a:t>
            </a:r>
          </a:p>
          <a:p>
            <a:r>
              <a:rPr lang="es-MX" dirty="0" smtClean="0"/>
              <a:t>21.444 estudiantes</a:t>
            </a:r>
          </a:p>
          <a:p>
            <a:r>
              <a:rPr lang="es-MX" dirty="0" smtClean="0"/>
              <a:t>821 egresados</a:t>
            </a:r>
            <a:endParaRPr lang="es-AR" dirty="0"/>
          </a:p>
        </p:txBody>
      </p:sp>
    </p:spTree>
    <p:extLst>
      <p:ext uri="{BB962C8B-B14F-4D97-AF65-F5344CB8AC3E}">
        <p14:creationId xmlns:p14="http://schemas.microsoft.com/office/powerpoint/2010/main" xmlns="" val="1013365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dirty="0" smtClean="0"/>
              <a:t/>
            </a:r>
            <a:br>
              <a:rPr lang="es-MX" dirty="0" smtClean="0"/>
            </a:br>
            <a:r>
              <a:rPr lang="es-MX" b="1" dirty="0" smtClean="0"/>
              <a:t>Ciencias Humanas</a:t>
            </a:r>
            <a:r>
              <a:rPr lang="es-AR" dirty="0"/>
              <a:t/>
            </a:r>
            <a:br>
              <a:rPr lang="es-AR" dirty="0"/>
            </a:br>
            <a:endParaRPr lang="es-AR" dirty="0"/>
          </a:p>
        </p:txBody>
      </p:sp>
      <p:graphicFrame>
        <p:nvGraphicFramePr>
          <p:cNvPr id="13" name="12 Diagrama"/>
          <p:cNvGraphicFramePr/>
          <p:nvPr>
            <p:extLst>
              <p:ext uri="{D42A27DB-BD31-4B8C-83A1-F6EECF244321}">
                <p14:modId xmlns:p14="http://schemas.microsoft.com/office/powerpoint/2010/main" xmlns="" val="2596349751"/>
              </p:ext>
            </p:extLst>
          </p:nvPr>
        </p:nvGraphicFramePr>
        <p:xfrm>
          <a:off x="4283968" y="2204864"/>
          <a:ext cx="453650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contenido"/>
          <p:cNvSpPr>
            <a:spLocks noGrp="1"/>
          </p:cNvSpPr>
          <p:nvPr>
            <p:ph sz="quarter" idx="1"/>
          </p:nvPr>
        </p:nvSpPr>
        <p:spPr/>
        <p:txBody>
          <a:bodyPr/>
          <a:lstStyle/>
          <a:p>
            <a:r>
              <a:rPr lang="es-AR" dirty="0" smtClean="0"/>
              <a:t>La disciplina que concentra casi la totalidad de la oferta es Educación. </a:t>
            </a:r>
            <a:endParaRPr lang="es-AR" dirty="0"/>
          </a:p>
        </p:txBody>
      </p:sp>
      <p:sp>
        <p:nvSpPr>
          <p:cNvPr id="6" name="5 CuadroTexto"/>
          <p:cNvSpPr txBox="1"/>
          <p:nvPr/>
        </p:nvSpPr>
        <p:spPr>
          <a:xfrm>
            <a:off x="4788024" y="1772816"/>
            <a:ext cx="3397901" cy="1569660"/>
          </a:xfrm>
          <a:prstGeom prst="rect">
            <a:avLst/>
          </a:prstGeom>
          <a:noFill/>
        </p:spPr>
        <p:txBody>
          <a:bodyPr wrap="square" rtlCol="0">
            <a:spAutoFit/>
          </a:bodyPr>
          <a:lstStyle/>
          <a:p>
            <a:r>
              <a:rPr lang="es-AR" sz="2400" b="1" dirty="0">
                <a:solidFill>
                  <a:srgbClr val="FF0000"/>
                </a:solidFill>
              </a:rPr>
              <a:t>No</a:t>
            </a:r>
            <a:r>
              <a:rPr lang="es-AR" sz="2400" dirty="0"/>
              <a:t> hay oferta de carreras de las disciplinas</a:t>
            </a:r>
            <a:r>
              <a:rPr lang="es-AR" sz="2400" dirty="0" smtClean="0"/>
              <a:t>: Arqueología, Psicología y Teología.</a:t>
            </a:r>
            <a:endParaRPr lang="es-AR" sz="2400" b="1" dirty="0"/>
          </a:p>
        </p:txBody>
      </p:sp>
      <p:cxnSp>
        <p:nvCxnSpPr>
          <p:cNvPr id="3" name="2 Conector recto"/>
          <p:cNvCxnSpPr/>
          <p:nvPr/>
        </p:nvCxnSpPr>
        <p:spPr>
          <a:xfrm>
            <a:off x="6732240" y="3573016"/>
            <a:ext cx="2016224" cy="1152128"/>
          </a:xfrm>
          <a:prstGeom prst="line">
            <a:avLst/>
          </a:prstGeom>
        </p:spPr>
        <p:style>
          <a:lnRef idx="1">
            <a:schemeClr val="dk1"/>
          </a:lnRef>
          <a:fillRef idx="0">
            <a:schemeClr val="dk1"/>
          </a:fillRef>
          <a:effectRef idx="0">
            <a:schemeClr val="dk1"/>
          </a:effectRef>
          <a:fontRef idx="minor">
            <a:schemeClr val="tx1"/>
          </a:fontRef>
        </p:style>
      </p:cxnSp>
      <p:cxnSp>
        <p:nvCxnSpPr>
          <p:cNvPr id="8" name="7 Conector recto"/>
          <p:cNvCxnSpPr/>
          <p:nvPr/>
        </p:nvCxnSpPr>
        <p:spPr>
          <a:xfrm>
            <a:off x="4283968" y="4941168"/>
            <a:ext cx="2203006" cy="1152128"/>
          </a:xfrm>
          <a:prstGeom prst="line">
            <a:avLst/>
          </a:prstGeom>
        </p:spPr>
        <p:style>
          <a:lnRef idx="1">
            <a:schemeClr val="dk1"/>
          </a:lnRef>
          <a:fillRef idx="0">
            <a:schemeClr val="dk1"/>
          </a:fillRef>
          <a:effectRef idx="0">
            <a:schemeClr val="dk1"/>
          </a:effectRef>
          <a:fontRef idx="minor">
            <a:schemeClr val="tx1"/>
          </a:fontRef>
        </p:style>
      </p:cxnSp>
      <p:cxnSp>
        <p:nvCxnSpPr>
          <p:cNvPr id="10" name="9 Conector recto"/>
          <p:cNvCxnSpPr/>
          <p:nvPr/>
        </p:nvCxnSpPr>
        <p:spPr>
          <a:xfrm>
            <a:off x="6732240" y="4941168"/>
            <a:ext cx="2016224" cy="1152128"/>
          </a:xfrm>
          <a:prstGeom prst="line">
            <a:avLst/>
          </a:prstGeom>
        </p:spPr>
        <p:style>
          <a:lnRef idx="1">
            <a:schemeClr val="dk1"/>
          </a:lnRef>
          <a:fillRef idx="0">
            <a:schemeClr val="dk1"/>
          </a:fillRef>
          <a:effectRef idx="0">
            <a:schemeClr val="dk1"/>
          </a:effectRef>
          <a:fontRef idx="minor">
            <a:schemeClr val="tx1"/>
          </a:fontRef>
        </p:style>
      </p:cxnSp>
      <p:cxnSp>
        <p:nvCxnSpPr>
          <p:cNvPr id="12" name="11 Conector recto"/>
          <p:cNvCxnSpPr/>
          <p:nvPr/>
        </p:nvCxnSpPr>
        <p:spPr>
          <a:xfrm flipH="1">
            <a:off x="6732240" y="3573016"/>
            <a:ext cx="2016224" cy="1152128"/>
          </a:xfrm>
          <a:prstGeom prst="line">
            <a:avLst/>
          </a:prstGeom>
        </p:spPr>
        <p:style>
          <a:lnRef idx="1">
            <a:schemeClr val="dk1"/>
          </a:lnRef>
          <a:fillRef idx="0">
            <a:schemeClr val="dk1"/>
          </a:fillRef>
          <a:effectRef idx="0">
            <a:schemeClr val="dk1"/>
          </a:effectRef>
          <a:fontRef idx="minor">
            <a:schemeClr val="tx1"/>
          </a:fontRef>
        </p:style>
      </p:cxnSp>
      <p:cxnSp>
        <p:nvCxnSpPr>
          <p:cNvPr id="16" name="15 Conector recto"/>
          <p:cNvCxnSpPr/>
          <p:nvPr/>
        </p:nvCxnSpPr>
        <p:spPr>
          <a:xfrm flipH="1">
            <a:off x="4427984" y="4941168"/>
            <a:ext cx="2058990" cy="1152128"/>
          </a:xfrm>
          <a:prstGeom prst="line">
            <a:avLst/>
          </a:prstGeom>
        </p:spPr>
        <p:style>
          <a:lnRef idx="1">
            <a:schemeClr val="dk1"/>
          </a:lnRef>
          <a:fillRef idx="0">
            <a:schemeClr val="dk1"/>
          </a:fillRef>
          <a:effectRef idx="0">
            <a:schemeClr val="dk1"/>
          </a:effectRef>
          <a:fontRef idx="minor">
            <a:schemeClr val="tx1"/>
          </a:fontRef>
        </p:style>
      </p:cxnSp>
      <p:cxnSp>
        <p:nvCxnSpPr>
          <p:cNvPr id="18" name="17 Conector recto"/>
          <p:cNvCxnSpPr/>
          <p:nvPr/>
        </p:nvCxnSpPr>
        <p:spPr>
          <a:xfrm flipH="1">
            <a:off x="6732240" y="4941168"/>
            <a:ext cx="2016224" cy="129614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92343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642910" y="214290"/>
            <a:ext cx="8176422" cy="14145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marR="0" lvl="0" indent="0" algn="ctr" defTabSz="914400" fontAlgn="auto">
              <a:lnSpc>
                <a:spcPct val="100000"/>
              </a:lnSpc>
              <a:spcBef>
                <a:spcPct val="0"/>
              </a:spcBef>
              <a:spcAft>
                <a:spcPts val="0"/>
              </a:spcAft>
              <a:buClrTx/>
              <a:buSzTx/>
              <a:tabLst/>
              <a:defRPr/>
            </a:pPr>
            <a:r>
              <a:rPr lang="es-AR" sz="2800" b="1" dirty="0" smtClean="0"/>
              <a:t>Ciencias Humanas: la disciplina Educación predomina en la Rama en todas las zonas </a:t>
            </a:r>
            <a:endParaRPr lang="es-AR" sz="2800" b="1" dirty="0"/>
          </a:p>
        </p:txBody>
      </p:sp>
      <p:graphicFrame>
        <p:nvGraphicFramePr>
          <p:cNvPr id="5" name="4 Marcador de contenido"/>
          <p:cNvGraphicFramePr>
            <a:graphicFrameLocks/>
          </p:cNvGraphicFramePr>
          <p:nvPr>
            <p:extLst>
              <p:ext uri="{D42A27DB-BD31-4B8C-83A1-F6EECF244321}">
                <p14:modId xmlns:p14="http://schemas.microsoft.com/office/powerpoint/2010/main" xmlns="" val="1847299414"/>
              </p:ext>
            </p:extLst>
          </p:nvPr>
        </p:nvGraphicFramePr>
        <p:xfrm>
          <a:off x="642910" y="2428868"/>
          <a:ext cx="3643339" cy="3429023"/>
        </p:xfrm>
        <a:graphic>
          <a:graphicData uri="http://schemas.openxmlformats.org/drawingml/2006/table">
            <a:tbl>
              <a:tblPr firstRow="1" bandRow="1">
                <a:tableStyleId>{5C22544A-7EE6-4342-B048-85BDC9FD1C3A}</a:tableStyleId>
              </a:tblPr>
              <a:tblGrid>
                <a:gridCol w="859221"/>
                <a:gridCol w="786408"/>
                <a:gridCol w="857899"/>
                <a:gridCol w="568306"/>
                <a:gridCol w="571505"/>
              </a:tblGrid>
              <a:tr h="597822">
                <a:tc>
                  <a:txBody>
                    <a:bodyPr/>
                    <a:lstStyle/>
                    <a:p>
                      <a:pPr algn="ctr">
                        <a:lnSpc>
                          <a:spcPct val="115000"/>
                        </a:lnSpc>
                        <a:spcAft>
                          <a:spcPts val="0"/>
                        </a:spcAft>
                      </a:pPr>
                      <a:r>
                        <a:rPr lang="es-AR" sz="1400" b="1" dirty="0" smtClean="0">
                          <a:solidFill>
                            <a:schemeClr val="tx1"/>
                          </a:solidFill>
                          <a:effectLst/>
                          <a:latin typeface="Calibri"/>
                          <a:ea typeface="Calibri"/>
                          <a:cs typeface="Times New Roman"/>
                        </a:rPr>
                        <a:t>Disciplina</a:t>
                      </a:r>
                      <a:endParaRPr lang="es-AR" sz="1400" b="1" dirty="0">
                        <a:solidFill>
                          <a:schemeClr val="tx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400" b="1" dirty="0">
                          <a:solidFill>
                            <a:srgbClr val="000000"/>
                          </a:solidFill>
                          <a:effectLst/>
                          <a:latin typeface="Calibri"/>
                          <a:ea typeface="Times New Roman"/>
                          <a:cs typeface="Times New Roman"/>
                        </a:rPr>
                        <a:t>Noroeste 1</a:t>
                      </a:r>
                      <a:endParaRPr lang="es-A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400" b="1" dirty="0">
                          <a:solidFill>
                            <a:srgbClr val="000000"/>
                          </a:solidFill>
                          <a:effectLst/>
                          <a:latin typeface="Calibri"/>
                          <a:ea typeface="Times New Roman"/>
                          <a:cs typeface="Times New Roman"/>
                        </a:rPr>
                        <a:t>Noroeste 2</a:t>
                      </a:r>
                      <a:endParaRPr lang="es-A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400" b="1" dirty="0">
                          <a:solidFill>
                            <a:srgbClr val="000000"/>
                          </a:solidFill>
                          <a:effectLst/>
                          <a:latin typeface="Calibri"/>
                          <a:ea typeface="Times New Roman"/>
                          <a:cs typeface="Times New Roman"/>
                        </a:rPr>
                        <a:t>Oeste</a:t>
                      </a:r>
                      <a:endParaRPr lang="es-A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400" b="1" dirty="0">
                          <a:solidFill>
                            <a:srgbClr val="000000"/>
                          </a:solidFill>
                          <a:effectLst/>
                          <a:latin typeface="Calibri"/>
                          <a:ea typeface="Times New Roman"/>
                          <a:cs typeface="Times New Roman"/>
                        </a:rPr>
                        <a:t>Sur</a:t>
                      </a:r>
                      <a:endParaRPr lang="es-AR" sz="1400" dirty="0">
                        <a:effectLst/>
                        <a:latin typeface="Calibri"/>
                        <a:ea typeface="Calibri"/>
                        <a:cs typeface="Times New Roman"/>
                      </a:endParaRPr>
                    </a:p>
                  </a:txBody>
                  <a:tcPr marL="44450" marR="44450" marT="0" marB="0" anchor="ctr"/>
                </a:tc>
              </a:tr>
              <a:tr h="450938">
                <a:tc>
                  <a:txBody>
                    <a:bodyPr/>
                    <a:lstStyle/>
                    <a:p>
                      <a:pPr algn="ctr">
                        <a:lnSpc>
                          <a:spcPct val="115000"/>
                        </a:lnSpc>
                        <a:spcAft>
                          <a:spcPts val="0"/>
                        </a:spcAft>
                      </a:pPr>
                      <a:r>
                        <a:rPr lang="es-AR" sz="1400" b="1" i="0" dirty="0" smtClean="0">
                          <a:solidFill>
                            <a:srgbClr val="000000"/>
                          </a:solidFill>
                          <a:effectLst/>
                          <a:latin typeface="Calibri"/>
                          <a:ea typeface="Times New Roman"/>
                          <a:cs typeface="Times New Roman"/>
                        </a:rPr>
                        <a:t>Total</a:t>
                      </a:r>
                      <a:endParaRPr lang="es-AR" sz="14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i="0" dirty="0">
                          <a:solidFill>
                            <a:srgbClr val="000000"/>
                          </a:solidFill>
                          <a:effectLst/>
                          <a:latin typeface="Calibri"/>
                          <a:ea typeface="Times New Roman"/>
                          <a:cs typeface="Times New Roman"/>
                        </a:rPr>
                        <a:t>100%</a:t>
                      </a:r>
                      <a:endParaRPr lang="es-AR" sz="16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i="0" dirty="0">
                          <a:solidFill>
                            <a:srgbClr val="000000"/>
                          </a:solidFill>
                          <a:effectLst/>
                          <a:latin typeface="Calibri"/>
                          <a:ea typeface="Times New Roman"/>
                          <a:cs typeface="Times New Roman"/>
                        </a:rPr>
                        <a:t>100%</a:t>
                      </a:r>
                      <a:endParaRPr lang="es-AR" sz="16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i="0" dirty="0">
                          <a:solidFill>
                            <a:srgbClr val="000000"/>
                          </a:solidFill>
                          <a:effectLst/>
                          <a:latin typeface="Calibri"/>
                          <a:ea typeface="Times New Roman"/>
                          <a:cs typeface="Times New Roman"/>
                        </a:rPr>
                        <a:t>100%</a:t>
                      </a:r>
                      <a:endParaRPr lang="es-AR" sz="16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i="0" dirty="0">
                          <a:solidFill>
                            <a:srgbClr val="000000"/>
                          </a:solidFill>
                          <a:effectLst/>
                          <a:latin typeface="Calibri"/>
                          <a:ea typeface="Times New Roman"/>
                          <a:cs typeface="Times New Roman"/>
                        </a:rPr>
                        <a:t>100%</a:t>
                      </a:r>
                      <a:endParaRPr lang="es-AR" sz="1600" b="0" i="0" dirty="0">
                        <a:effectLst/>
                        <a:latin typeface="Calibri"/>
                        <a:ea typeface="Calibri"/>
                        <a:cs typeface="Times New Roman"/>
                      </a:endParaRPr>
                    </a:p>
                  </a:txBody>
                  <a:tcPr marL="44450" marR="44450" marT="0" marB="0" anchor="b"/>
                </a:tc>
              </a:tr>
              <a:tr h="531397">
                <a:tc>
                  <a:txBody>
                    <a:bodyPr/>
                    <a:lstStyle/>
                    <a:p>
                      <a:pPr marL="0" algn="ctr" rtl="0" eaLnBrk="1" latinLnBrk="0" hangingPunct="1">
                        <a:lnSpc>
                          <a:spcPct val="115000"/>
                        </a:lnSpc>
                        <a:spcAft>
                          <a:spcPts val="0"/>
                        </a:spcAft>
                      </a:pPr>
                      <a:r>
                        <a:rPr kumimoji="0" lang="es-AR" sz="1400" b="1" kern="1200" dirty="0" smtClean="0">
                          <a:solidFill>
                            <a:schemeClr val="dk1"/>
                          </a:solidFill>
                          <a:effectLst/>
                          <a:latin typeface="Calibri"/>
                          <a:ea typeface="Calibri"/>
                          <a:cs typeface="Times New Roman"/>
                        </a:rPr>
                        <a:t>Educación</a:t>
                      </a:r>
                      <a:endParaRPr kumimoji="0" lang="es-AR" sz="1400" b="1" kern="1200" dirty="0">
                        <a:solidFill>
                          <a:schemeClr val="dk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1" dirty="0" smtClean="0">
                          <a:effectLst/>
                          <a:latin typeface="Calibri"/>
                          <a:ea typeface="Calibri"/>
                          <a:cs typeface="Times New Roman"/>
                        </a:rPr>
                        <a:t>93%</a:t>
                      </a:r>
                      <a:endParaRPr lang="es-AR"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1" dirty="0" smtClean="0">
                          <a:effectLst/>
                          <a:latin typeface="Calibri"/>
                          <a:ea typeface="Calibri"/>
                          <a:cs typeface="Times New Roman"/>
                        </a:rPr>
                        <a:t>47%</a:t>
                      </a:r>
                      <a:endParaRPr lang="es-AR"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1" dirty="0" smtClean="0">
                          <a:effectLst/>
                          <a:latin typeface="Calibri"/>
                          <a:ea typeface="Calibri"/>
                          <a:cs typeface="Times New Roman"/>
                        </a:rPr>
                        <a:t>71%</a:t>
                      </a:r>
                      <a:endParaRPr lang="es-AR"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1" dirty="0" smtClean="0">
                          <a:effectLst/>
                          <a:latin typeface="Calibri"/>
                          <a:ea typeface="Calibri"/>
                          <a:cs typeface="Times New Roman"/>
                        </a:rPr>
                        <a:t>50%</a:t>
                      </a:r>
                      <a:endParaRPr lang="es-AR" sz="1600" b="1" dirty="0">
                        <a:effectLst/>
                        <a:latin typeface="Calibri"/>
                        <a:ea typeface="Calibri"/>
                        <a:cs typeface="Times New Roman"/>
                      </a:endParaRPr>
                    </a:p>
                  </a:txBody>
                  <a:tcPr marL="44450" marR="44450" marT="0" marB="0" anchor="b"/>
                </a:tc>
              </a:tr>
              <a:tr h="450938">
                <a:tc>
                  <a:txBody>
                    <a:bodyPr/>
                    <a:lstStyle/>
                    <a:p>
                      <a:pPr marL="0" algn="ctr" rtl="0" eaLnBrk="1" latinLnBrk="0" hangingPunct="1">
                        <a:lnSpc>
                          <a:spcPct val="115000"/>
                        </a:lnSpc>
                        <a:spcAft>
                          <a:spcPts val="0"/>
                        </a:spcAft>
                      </a:pPr>
                      <a:r>
                        <a:rPr kumimoji="0" lang="es-AR" sz="1400" b="0" kern="1200" dirty="0" smtClean="0">
                          <a:solidFill>
                            <a:schemeClr val="dk1"/>
                          </a:solidFill>
                          <a:effectLst/>
                          <a:latin typeface="Calibri"/>
                          <a:ea typeface="Calibri"/>
                          <a:cs typeface="Times New Roman"/>
                        </a:rPr>
                        <a:t>Artes</a:t>
                      </a:r>
                      <a:endParaRPr kumimoji="0" lang="es-AR" sz="1400" b="0" kern="1200" dirty="0">
                        <a:solidFill>
                          <a:schemeClr val="dk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0%</a:t>
                      </a:r>
                      <a:endParaRPr lang="es-AR" sz="1600" b="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25%</a:t>
                      </a:r>
                      <a:endParaRPr lang="es-AR" sz="1600" b="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0%</a:t>
                      </a:r>
                      <a:endParaRPr lang="es-AR" sz="1600" b="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36%</a:t>
                      </a:r>
                      <a:endParaRPr lang="es-AR" sz="1600" b="0" dirty="0">
                        <a:effectLst/>
                        <a:latin typeface="Calibri"/>
                        <a:ea typeface="Calibri"/>
                        <a:cs typeface="Times New Roman"/>
                      </a:endParaRPr>
                    </a:p>
                  </a:txBody>
                  <a:tcPr marL="44450" marR="44450" marT="0" marB="0" anchor="b"/>
                </a:tc>
              </a:tr>
              <a:tr h="415593">
                <a:tc>
                  <a:txBody>
                    <a:bodyPr/>
                    <a:lstStyle/>
                    <a:p>
                      <a:pPr marL="0" algn="ctr" rtl="0" eaLnBrk="1" latinLnBrk="0" hangingPunct="1">
                        <a:lnSpc>
                          <a:spcPct val="115000"/>
                        </a:lnSpc>
                        <a:spcAft>
                          <a:spcPts val="0"/>
                        </a:spcAft>
                      </a:pPr>
                      <a:r>
                        <a:rPr kumimoji="0" lang="es-AR" sz="1400" b="0" kern="1200" dirty="0" smtClean="0">
                          <a:solidFill>
                            <a:schemeClr val="dk1"/>
                          </a:solidFill>
                          <a:effectLst/>
                          <a:latin typeface="Calibri"/>
                          <a:ea typeface="Calibri"/>
                          <a:cs typeface="Times New Roman"/>
                        </a:rPr>
                        <a:t>Filosofía</a:t>
                      </a:r>
                      <a:endParaRPr kumimoji="0" lang="es-AR" sz="1400" b="0" kern="1200" dirty="0">
                        <a:solidFill>
                          <a:schemeClr val="dk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7%</a:t>
                      </a:r>
                      <a:endParaRPr lang="es-AR" sz="1600" b="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7%</a:t>
                      </a:r>
                      <a:endParaRPr lang="es-AR" sz="1600" b="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0%</a:t>
                      </a:r>
                      <a:endParaRPr lang="es-AR" sz="1600" b="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0%</a:t>
                      </a:r>
                      <a:endParaRPr lang="es-AR" sz="1600" b="0" dirty="0">
                        <a:effectLst/>
                        <a:latin typeface="Calibri"/>
                        <a:ea typeface="Calibri"/>
                        <a:cs typeface="Times New Roman"/>
                      </a:endParaRPr>
                    </a:p>
                  </a:txBody>
                  <a:tcPr marL="44450" marR="44450" marT="0" marB="0" anchor="b"/>
                </a:tc>
              </a:tr>
              <a:tr h="450938">
                <a:tc>
                  <a:txBody>
                    <a:bodyPr/>
                    <a:lstStyle/>
                    <a:p>
                      <a:pPr marL="0" algn="ctr" rtl="0" eaLnBrk="1" latinLnBrk="0" hangingPunct="1">
                        <a:lnSpc>
                          <a:spcPct val="115000"/>
                        </a:lnSpc>
                        <a:spcAft>
                          <a:spcPts val="0"/>
                        </a:spcAft>
                      </a:pPr>
                      <a:r>
                        <a:rPr kumimoji="0" lang="es-AR" sz="1400" b="0" kern="1200" dirty="0" smtClean="0">
                          <a:solidFill>
                            <a:schemeClr val="dk1"/>
                          </a:solidFill>
                          <a:effectLst/>
                          <a:latin typeface="Calibri"/>
                          <a:ea typeface="Calibri"/>
                          <a:cs typeface="Times New Roman"/>
                        </a:rPr>
                        <a:t>Historia</a:t>
                      </a:r>
                      <a:endParaRPr kumimoji="0" lang="es-AR" sz="1400" b="0" kern="1200" dirty="0">
                        <a:solidFill>
                          <a:schemeClr val="dk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0%</a:t>
                      </a:r>
                      <a:endParaRPr lang="es-AR" sz="1600" b="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13%</a:t>
                      </a:r>
                      <a:endParaRPr lang="es-AR" sz="1600" b="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14%</a:t>
                      </a:r>
                      <a:endParaRPr lang="es-AR" sz="1600" b="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dirty="0" smtClean="0">
                          <a:effectLst/>
                          <a:latin typeface="Calibri"/>
                          <a:ea typeface="Calibri"/>
                          <a:cs typeface="Times New Roman"/>
                        </a:rPr>
                        <a:t>5%</a:t>
                      </a:r>
                      <a:endParaRPr lang="es-AR" sz="1600" b="0" dirty="0">
                        <a:effectLst/>
                        <a:latin typeface="Calibri"/>
                        <a:ea typeface="Calibri"/>
                        <a:cs typeface="Times New Roman"/>
                      </a:endParaRPr>
                    </a:p>
                  </a:txBody>
                  <a:tcPr marL="44450" marR="44450" marT="0" marB="0" anchor="b"/>
                </a:tc>
              </a:tr>
              <a:tr h="531397">
                <a:tc>
                  <a:txBody>
                    <a:bodyPr/>
                    <a:lstStyle/>
                    <a:p>
                      <a:pPr algn="ctr">
                        <a:lnSpc>
                          <a:spcPct val="115000"/>
                        </a:lnSpc>
                        <a:spcAft>
                          <a:spcPts val="0"/>
                        </a:spcAft>
                      </a:pPr>
                      <a:r>
                        <a:rPr lang="es-AR" sz="1400" b="0" dirty="0" smtClean="0">
                          <a:effectLst/>
                          <a:latin typeface="Calibri"/>
                          <a:ea typeface="Calibri"/>
                          <a:cs typeface="Times New Roman"/>
                        </a:rPr>
                        <a:t>Letras e Idiomas</a:t>
                      </a:r>
                      <a:endParaRPr lang="es-AR" sz="1400" b="0" dirty="0">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7%</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14%</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10%</a:t>
                      </a:r>
                      <a:endParaRPr kumimoji="0" lang="es-AR" sz="1600" b="0" kern="1200" dirty="0">
                        <a:solidFill>
                          <a:schemeClr val="dk1"/>
                        </a:solidFill>
                        <a:effectLst/>
                        <a:latin typeface="Calibri"/>
                        <a:ea typeface="Calibri"/>
                        <a:cs typeface="Times New Roman"/>
                      </a:endParaRPr>
                    </a:p>
                  </a:txBody>
                  <a:tcPr marL="44450" marR="44450" marT="0" marB="0" anchor="b"/>
                </a:tc>
              </a:tr>
            </a:tbl>
          </a:graphicData>
        </a:graphic>
      </p:graphicFrame>
      <p:sp>
        <p:nvSpPr>
          <p:cNvPr id="7" name="7 Marcador de texto"/>
          <p:cNvSpPr txBox="1">
            <a:spLocks/>
          </p:cNvSpPr>
          <p:nvPr/>
        </p:nvSpPr>
        <p:spPr>
          <a:xfrm>
            <a:off x="642910" y="1714488"/>
            <a:ext cx="3643338" cy="568642"/>
          </a:xfrm>
          <a:prstGeom prst="rect">
            <a:avLst/>
          </a:prstGeom>
          <a:solidFill>
            <a:schemeClr val="accent2"/>
          </a:solidFill>
        </p:spPr>
        <p:txBody>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s-MX" sz="2900" b="1" i="0" u="none" strike="noStrike" kern="1200" cap="none" spc="0" normalizeH="0" baseline="0" noProof="0" dirty="0" smtClean="0">
                <a:ln>
                  <a:noFill/>
                </a:ln>
                <a:solidFill>
                  <a:schemeClr val="bg1"/>
                </a:solidFill>
                <a:effectLst/>
                <a:uLnTx/>
                <a:uFillTx/>
                <a:latin typeface="+mn-lt"/>
                <a:ea typeface="+mn-ea"/>
                <a:cs typeface="+mn-cs"/>
              </a:rPr>
              <a:t>Carreras</a:t>
            </a:r>
            <a:endParaRPr kumimoji="0" lang="es-AR" sz="2900" b="1" i="0" u="none" strike="noStrike" kern="1200" cap="none" spc="0" normalizeH="0" baseline="0" noProof="0" dirty="0">
              <a:ln>
                <a:noFill/>
              </a:ln>
              <a:solidFill>
                <a:schemeClr val="bg1"/>
              </a:solidFill>
              <a:effectLst/>
              <a:uLnTx/>
              <a:uFillTx/>
              <a:latin typeface="+mn-lt"/>
              <a:ea typeface="+mn-ea"/>
              <a:cs typeface="+mn-cs"/>
            </a:endParaRPr>
          </a:p>
        </p:txBody>
      </p:sp>
      <p:sp>
        <p:nvSpPr>
          <p:cNvPr id="9" name="8 Marcador de texto"/>
          <p:cNvSpPr txBox="1">
            <a:spLocks/>
          </p:cNvSpPr>
          <p:nvPr/>
        </p:nvSpPr>
        <p:spPr>
          <a:xfrm>
            <a:off x="4714876" y="1714488"/>
            <a:ext cx="4104456" cy="640080"/>
          </a:xfrm>
          <a:prstGeom prst="rect">
            <a:avLst/>
          </a:prstGeom>
          <a:solidFill>
            <a:schemeClr val="accent4"/>
          </a:solidFill>
        </p:spPr>
        <p:txBody>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kumimoji="0" lang="es-MX" sz="2900" b="1" i="0" u="none" strike="noStrike" kern="1200" cap="none" spc="0" normalizeH="0" baseline="0" noProof="0" dirty="0" smtClean="0">
                <a:ln>
                  <a:noFill/>
                </a:ln>
                <a:solidFill>
                  <a:schemeClr val="bg1"/>
                </a:solidFill>
                <a:effectLst/>
                <a:uLnTx/>
                <a:uFillTx/>
                <a:latin typeface="+mn-lt"/>
                <a:ea typeface="+mn-ea"/>
                <a:cs typeface="+mn-cs"/>
              </a:rPr>
              <a:t>Estudiantes</a:t>
            </a:r>
            <a:endParaRPr kumimoji="0" lang="es-AR" sz="2900" b="1"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11" name="5 Marcador de contenido"/>
          <p:cNvGraphicFramePr>
            <a:graphicFrameLocks/>
          </p:cNvGraphicFramePr>
          <p:nvPr>
            <p:extLst>
              <p:ext uri="{D42A27DB-BD31-4B8C-83A1-F6EECF244321}">
                <p14:modId xmlns:p14="http://schemas.microsoft.com/office/powerpoint/2010/main" xmlns="" val="2908796633"/>
              </p:ext>
            </p:extLst>
          </p:nvPr>
        </p:nvGraphicFramePr>
        <p:xfrm>
          <a:off x="4714876" y="2500306"/>
          <a:ext cx="4104456" cy="3429026"/>
        </p:xfrm>
        <a:graphic>
          <a:graphicData uri="http://schemas.openxmlformats.org/drawingml/2006/table">
            <a:tbl>
              <a:tblPr firstRow="1" bandRow="1">
                <a:tableStyleId>{5C22544A-7EE6-4342-B048-85BDC9FD1C3A}</a:tableStyleId>
              </a:tblPr>
              <a:tblGrid>
                <a:gridCol w="973235"/>
                <a:gridCol w="884153"/>
                <a:gridCol w="1019310"/>
                <a:gridCol w="628844"/>
                <a:gridCol w="598914"/>
              </a:tblGrid>
              <a:tr h="601079">
                <a:tc>
                  <a:txBody>
                    <a:bodyPr/>
                    <a:lstStyle/>
                    <a:p>
                      <a:pPr algn="ctr">
                        <a:lnSpc>
                          <a:spcPct val="115000"/>
                        </a:lnSpc>
                        <a:spcAft>
                          <a:spcPts val="0"/>
                        </a:spcAft>
                      </a:pPr>
                      <a:r>
                        <a:rPr kumimoji="0" lang="es-AR" sz="1400" b="1" kern="1200" dirty="0" smtClean="0">
                          <a:solidFill>
                            <a:schemeClr val="tx1"/>
                          </a:solidFill>
                          <a:effectLst/>
                          <a:latin typeface="Calibri"/>
                          <a:ea typeface="Calibri"/>
                          <a:cs typeface="Times New Roman"/>
                        </a:rPr>
                        <a:t>Disciplina</a:t>
                      </a:r>
                      <a:endParaRPr kumimoji="0" lang="es-AR" sz="1400" b="1" kern="1200" dirty="0">
                        <a:solidFill>
                          <a:schemeClr val="tx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kumimoji="0" lang="es-AR" sz="1400" b="1" kern="1200" dirty="0">
                          <a:solidFill>
                            <a:schemeClr val="tx1"/>
                          </a:solidFill>
                          <a:effectLst/>
                          <a:latin typeface="Calibri"/>
                          <a:ea typeface="Calibri"/>
                          <a:cs typeface="Times New Roman"/>
                        </a:rPr>
                        <a:t>Noroeste 1</a:t>
                      </a:r>
                    </a:p>
                  </a:txBody>
                  <a:tcPr marL="44450" marR="44450" marT="0" marB="0" anchor="ctr"/>
                </a:tc>
                <a:tc>
                  <a:txBody>
                    <a:bodyPr/>
                    <a:lstStyle/>
                    <a:p>
                      <a:pPr algn="ctr">
                        <a:lnSpc>
                          <a:spcPct val="115000"/>
                        </a:lnSpc>
                        <a:spcAft>
                          <a:spcPts val="0"/>
                        </a:spcAft>
                      </a:pPr>
                      <a:r>
                        <a:rPr lang="es-AR" sz="1600" b="1" dirty="0">
                          <a:solidFill>
                            <a:srgbClr val="000000"/>
                          </a:solidFill>
                          <a:effectLst/>
                          <a:latin typeface="Calibri"/>
                          <a:ea typeface="Times New Roman"/>
                          <a:cs typeface="Times New Roman"/>
                        </a:rPr>
                        <a:t>Noroeste 2</a:t>
                      </a:r>
                      <a:endParaRPr lang="es-AR"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600" b="1" dirty="0">
                          <a:solidFill>
                            <a:srgbClr val="000000"/>
                          </a:solidFill>
                          <a:effectLst/>
                          <a:latin typeface="Calibri"/>
                          <a:ea typeface="Times New Roman"/>
                          <a:cs typeface="Times New Roman"/>
                        </a:rPr>
                        <a:t>Oeste</a:t>
                      </a:r>
                      <a:endParaRPr lang="es-AR"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600" b="1" dirty="0">
                          <a:solidFill>
                            <a:srgbClr val="000000"/>
                          </a:solidFill>
                          <a:effectLst/>
                          <a:latin typeface="Calibri"/>
                          <a:ea typeface="Times New Roman"/>
                          <a:cs typeface="Times New Roman"/>
                        </a:rPr>
                        <a:t>Sur</a:t>
                      </a:r>
                      <a:endParaRPr lang="es-AR" sz="1600" dirty="0">
                        <a:effectLst/>
                        <a:latin typeface="Calibri"/>
                        <a:ea typeface="Calibri"/>
                        <a:cs typeface="Times New Roman"/>
                      </a:endParaRPr>
                    </a:p>
                  </a:txBody>
                  <a:tcPr marL="44450" marR="44450" marT="0" marB="0" anchor="ctr"/>
                </a:tc>
              </a:tr>
              <a:tr h="652721">
                <a:tc>
                  <a:txBody>
                    <a:bodyPr/>
                    <a:lstStyle/>
                    <a:p>
                      <a:pPr>
                        <a:lnSpc>
                          <a:spcPct val="115000"/>
                        </a:lnSpc>
                        <a:spcAft>
                          <a:spcPts val="0"/>
                        </a:spcAft>
                      </a:pPr>
                      <a:r>
                        <a:rPr lang="es-AR" sz="1600" b="1" i="0" dirty="0" smtClean="0">
                          <a:solidFill>
                            <a:srgbClr val="000000"/>
                          </a:solidFill>
                          <a:effectLst/>
                          <a:latin typeface="Calibri"/>
                          <a:ea typeface="Times New Roman"/>
                          <a:cs typeface="Times New Roman"/>
                        </a:rPr>
                        <a:t>Total</a:t>
                      </a:r>
                      <a:endParaRPr lang="es-AR" sz="1600" b="1" i="0" dirty="0">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a:solidFill>
                            <a:schemeClr val="dk1"/>
                          </a:solidFill>
                          <a:effectLst/>
                          <a:latin typeface="Calibri"/>
                          <a:ea typeface="Calibri"/>
                          <a:cs typeface="Times New Roman"/>
                        </a:rPr>
                        <a:t>100%</a:t>
                      </a:r>
                    </a:p>
                  </a:txBody>
                  <a:tcPr marL="44450" marR="44450" marT="0" marB="0" anchor="b"/>
                </a:tc>
                <a:tc>
                  <a:txBody>
                    <a:bodyPr/>
                    <a:lstStyle/>
                    <a:p>
                      <a:pPr marL="0" algn="ctr" rtl="0" eaLnBrk="1" latinLnBrk="0" hangingPunct="1">
                        <a:lnSpc>
                          <a:spcPct val="115000"/>
                        </a:lnSpc>
                        <a:spcAft>
                          <a:spcPts val="0"/>
                        </a:spcAft>
                      </a:pPr>
                      <a:r>
                        <a:rPr kumimoji="0" lang="es-AR" sz="1600" b="0" kern="1200" dirty="0">
                          <a:solidFill>
                            <a:schemeClr val="dk1"/>
                          </a:solidFill>
                          <a:effectLst/>
                          <a:latin typeface="Calibri"/>
                          <a:ea typeface="Calibri"/>
                          <a:cs typeface="Times New Roman"/>
                        </a:rPr>
                        <a:t>100%</a:t>
                      </a:r>
                    </a:p>
                  </a:txBody>
                  <a:tcPr marL="44450" marR="44450" marT="0" marB="0" anchor="b"/>
                </a:tc>
                <a:tc>
                  <a:txBody>
                    <a:bodyPr/>
                    <a:lstStyle/>
                    <a:p>
                      <a:pPr marL="0" algn="ctr" rtl="0" eaLnBrk="1" latinLnBrk="0" hangingPunct="1">
                        <a:lnSpc>
                          <a:spcPct val="115000"/>
                        </a:lnSpc>
                        <a:spcAft>
                          <a:spcPts val="0"/>
                        </a:spcAft>
                      </a:pPr>
                      <a:r>
                        <a:rPr kumimoji="0" lang="es-AR" sz="1600" b="0" kern="1200" dirty="0">
                          <a:solidFill>
                            <a:schemeClr val="dk1"/>
                          </a:solidFill>
                          <a:effectLst/>
                          <a:latin typeface="Calibri"/>
                          <a:ea typeface="Calibri"/>
                          <a:cs typeface="Times New Roman"/>
                        </a:rPr>
                        <a:t>100%</a:t>
                      </a:r>
                    </a:p>
                  </a:txBody>
                  <a:tcPr marL="44450" marR="44450" marT="0" marB="0" anchor="b"/>
                </a:tc>
                <a:tc>
                  <a:txBody>
                    <a:bodyPr/>
                    <a:lstStyle/>
                    <a:p>
                      <a:pPr marL="0" algn="ctr" rtl="0" eaLnBrk="1" latinLnBrk="0" hangingPunct="1">
                        <a:lnSpc>
                          <a:spcPct val="115000"/>
                        </a:lnSpc>
                        <a:spcAft>
                          <a:spcPts val="0"/>
                        </a:spcAft>
                      </a:pPr>
                      <a:r>
                        <a:rPr kumimoji="0" lang="es-AR" sz="1600" b="0" kern="1200" dirty="0">
                          <a:solidFill>
                            <a:schemeClr val="dk1"/>
                          </a:solidFill>
                          <a:effectLst/>
                          <a:latin typeface="Calibri"/>
                          <a:ea typeface="Calibri"/>
                          <a:cs typeface="Times New Roman"/>
                        </a:rPr>
                        <a:t>100%</a:t>
                      </a:r>
                    </a:p>
                  </a:txBody>
                  <a:tcPr marL="44450" marR="44450" marT="0" marB="0" anchor="b"/>
                </a:tc>
              </a:tr>
              <a:tr h="397453">
                <a:tc>
                  <a:txBody>
                    <a:bodyPr/>
                    <a:lstStyle/>
                    <a:p>
                      <a:pPr>
                        <a:lnSpc>
                          <a:spcPct val="115000"/>
                        </a:lnSpc>
                        <a:spcAft>
                          <a:spcPts val="0"/>
                        </a:spcAft>
                      </a:pPr>
                      <a:r>
                        <a:rPr kumimoji="0" lang="es-AR" sz="1400" b="1" kern="1200" dirty="0" smtClean="0">
                          <a:solidFill>
                            <a:schemeClr val="dk1"/>
                          </a:solidFill>
                          <a:effectLst/>
                          <a:latin typeface="Calibri"/>
                          <a:ea typeface="Calibri"/>
                          <a:cs typeface="Times New Roman"/>
                        </a:rPr>
                        <a:t>Educación</a:t>
                      </a:r>
                      <a:endParaRPr kumimoji="0" lang="es-AR" sz="1400" b="1"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1" kern="1200" dirty="0" smtClean="0">
                          <a:solidFill>
                            <a:schemeClr val="dk1"/>
                          </a:solidFill>
                          <a:effectLst/>
                          <a:latin typeface="Calibri"/>
                          <a:ea typeface="Calibri"/>
                          <a:cs typeface="Times New Roman"/>
                        </a:rPr>
                        <a:t>82%</a:t>
                      </a:r>
                      <a:endParaRPr kumimoji="0" lang="es-AR" sz="1600" b="1"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1" kern="1200" dirty="0" smtClean="0">
                          <a:solidFill>
                            <a:schemeClr val="dk1"/>
                          </a:solidFill>
                          <a:effectLst/>
                          <a:latin typeface="Calibri"/>
                          <a:ea typeface="Calibri"/>
                          <a:cs typeface="Times New Roman"/>
                        </a:rPr>
                        <a:t>36%</a:t>
                      </a:r>
                      <a:endParaRPr kumimoji="0" lang="es-AR" sz="1600" b="1"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1" kern="1200" dirty="0" smtClean="0">
                          <a:solidFill>
                            <a:schemeClr val="dk1"/>
                          </a:solidFill>
                          <a:effectLst/>
                          <a:latin typeface="Calibri"/>
                          <a:ea typeface="Calibri"/>
                          <a:cs typeface="Times New Roman"/>
                        </a:rPr>
                        <a:t>89%</a:t>
                      </a:r>
                      <a:endParaRPr kumimoji="0" lang="es-AR" sz="1600" b="1"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1" kern="1200" smtClean="0">
                          <a:solidFill>
                            <a:schemeClr val="dk1"/>
                          </a:solidFill>
                          <a:effectLst/>
                          <a:latin typeface="Calibri"/>
                          <a:ea typeface="Calibri"/>
                          <a:cs typeface="Times New Roman"/>
                        </a:rPr>
                        <a:t>67%</a:t>
                      </a:r>
                      <a:endParaRPr kumimoji="0" lang="es-AR" sz="1600" b="1" kern="1200" dirty="0">
                        <a:solidFill>
                          <a:schemeClr val="dk1"/>
                        </a:solidFill>
                        <a:effectLst/>
                        <a:latin typeface="Calibri"/>
                        <a:ea typeface="Calibri"/>
                        <a:cs typeface="Times New Roman"/>
                      </a:endParaRPr>
                    </a:p>
                  </a:txBody>
                  <a:tcPr marL="44450" marR="44450" marT="0" marB="0" anchor="b"/>
                </a:tc>
              </a:tr>
              <a:tr h="397453">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Artes</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31%</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24%</a:t>
                      </a:r>
                      <a:endParaRPr kumimoji="0" lang="es-AR" sz="1600" b="0" kern="1200" dirty="0">
                        <a:solidFill>
                          <a:schemeClr val="dk1"/>
                        </a:solidFill>
                        <a:effectLst/>
                        <a:latin typeface="Calibri"/>
                        <a:ea typeface="Calibri"/>
                        <a:cs typeface="Times New Roman"/>
                      </a:endParaRPr>
                    </a:p>
                  </a:txBody>
                  <a:tcPr marL="44450" marR="44450" marT="0" marB="0" anchor="b"/>
                </a:tc>
              </a:tr>
              <a:tr h="397453">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Filosofía</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18%</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5%</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r>
              <a:tr h="397453">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Historia</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23%</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smtClean="0">
                          <a:solidFill>
                            <a:schemeClr val="dk1"/>
                          </a:solidFill>
                          <a:effectLst/>
                          <a:latin typeface="Calibri"/>
                          <a:ea typeface="Calibri"/>
                          <a:cs typeface="Times New Roman"/>
                        </a:rPr>
                        <a:t>2%</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r>
              <a:tr h="585414">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Letras e Idiomas</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5%</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8%</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8%</a:t>
                      </a:r>
                      <a:endParaRPr kumimoji="0" lang="es-AR" sz="1600" b="0" kern="1200" dirty="0">
                        <a:solidFill>
                          <a:schemeClr val="dk1"/>
                        </a:solidFill>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xmlns="" val="290538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ES" sz="3600" dirty="0" smtClean="0"/>
              <a:t>Propósitos generales </a:t>
            </a:r>
            <a:br>
              <a:rPr lang="es-ES" sz="3600" dirty="0" smtClean="0"/>
            </a:br>
            <a:r>
              <a:rPr lang="es-ES" sz="3600" dirty="0" smtClean="0"/>
              <a:t>de la Subcomisión</a:t>
            </a:r>
            <a:endParaRPr lang="es-ES" sz="3600" dirty="0"/>
          </a:p>
        </p:txBody>
      </p:sp>
      <p:sp>
        <p:nvSpPr>
          <p:cNvPr id="5" name="4 Marcador de contenido"/>
          <p:cNvSpPr>
            <a:spLocks noGrp="1"/>
          </p:cNvSpPr>
          <p:nvPr>
            <p:ph sz="quarter" idx="1"/>
          </p:nvPr>
        </p:nvSpPr>
        <p:spPr>
          <a:xfrm>
            <a:off x="612648" y="1600200"/>
            <a:ext cx="8279832" cy="5141168"/>
          </a:xfr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a:normAutofit fontScale="25000" lnSpcReduction="20000"/>
          </a:bodyPr>
          <a:lstStyle/>
          <a:p>
            <a:pPr>
              <a:buSzPct val="81000"/>
              <a:buFont typeface="Wingdings" pitchFamily="2" charset="2"/>
              <a:buChar char="q"/>
            </a:pPr>
            <a:endParaRPr lang="es-AR" sz="3200" i="1" dirty="0" smtClean="0">
              <a:solidFill>
                <a:schemeClr val="tx1"/>
              </a:solidFill>
            </a:endParaRPr>
          </a:p>
          <a:p>
            <a:pPr marL="0" indent="0">
              <a:buSzPct val="81000"/>
              <a:buNone/>
            </a:pPr>
            <a:r>
              <a:rPr lang="es-AR" sz="8800" b="1" dirty="0" smtClean="0">
                <a:solidFill>
                  <a:schemeClr val="tx1"/>
                </a:solidFill>
              </a:rPr>
              <a:t>Los miembros de la Subcomisión se propusieron desde sus inicios:  </a:t>
            </a:r>
          </a:p>
          <a:p>
            <a:pPr>
              <a:buSzPct val="81000"/>
              <a:buFont typeface="Wingdings" pitchFamily="2" charset="2"/>
              <a:buChar char="q"/>
            </a:pPr>
            <a:r>
              <a:rPr lang="es-MX" sz="8800" dirty="0">
                <a:solidFill>
                  <a:schemeClr val="tx1"/>
                </a:solidFill>
              </a:rPr>
              <a:t>Elaborar información útil </a:t>
            </a:r>
            <a:r>
              <a:rPr lang="es-AR" sz="8800" dirty="0">
                <a:solidFill>
                  <a:schemeClr val="tx1"/>
                </a:solidFill>
              </a:rPr>
              <a:t>para </a:t>
            </a:r>
            <a:r>
              <a:rPr lang="es-AR" sz="8800" dirty="0" smtClean="0">
                <a:solidFill>
                  <a:schemeClr val="tx1"/>
                </a:solidFill>
              </a:rPr>
              <a:t>que las autoridades puedan realizar un diagnóstico </a:t>
            </a:r>
            <a:r>
              <a:rPr lang="es-AR" sz="8800" dirty="0">
                <a:solidFill>
                  <a:schemeClr val="tx1"/>
                </a:solidFill>
              </a:rPr>
              <a:t>y </a:t>
            </a:r>
            <a:r>
              <a:rPr lang="es-AR" sz="8800" dirty="0" smtClean="0">
                <a:solidFill>
                  <a:schemeClr val="tx1"/>
                </a:solidFill>
              </a:rPr>
              <a:t>planificación </a:t>
            </a:r>
            <a:r>
              <a:rPr lang="es-AR" sz="8800" dirty="0">
                <a:solidFill>
                  <a:schemeClr val="tx1"/>
                </a:solidFill>
              </a:rPr>
              <a:t>de las universidades de la región.</a:t>
            </a:r>
          </a:p>
          <a:p>
            <a:pPr>
              <a:buSzPct val="81000"/>
              <a:buFont typeface="Wingdings" pitchFamily="2" charset="2"/>
              <a:buChar char="q"/>
            </a:pPr>
            <a:r>
              <a:rPr lang="es-AR" sz="8800" dirty="0">
                <a:solidFill>
                  <a:schemeClr val="tx1"/>
                </a:solidFill>
              </a:rPr>
              <a:t>Valorizar los datos </a:t>
            </a:r>
            <a:r>
              <a:rPr lang="es-AR" sz="8800" dirty="0" smtClean="0">
                <a:solidFill>
                  <a:schemeClr val="tx1"/>
                </a:solidFill>
              </a:rPr>
              <a:t>que </a:t>
            </a:r>
            <a:r>
              <a:rPr lang="es-AR" sz="8800" dirty="0">
                <a:solidFill>
                  <a:schemeClr val="tx1"/>
                </a:solidFill>
              </a:rPr>
              <a:t>se producen para el </a:t>
            </a:r>
            <a:r>
              <a:rPr lang="es-AR" sz="8800" dirty="0" smtClean="0">
                <a:solidFill>
                  <a:schemeClr val="tx1"/>
                </a:solidFill>
              </a:rPr>
              <a:t>Ministerio </a:t>
            </a:r>
            <a:r>
              <a:rPr lang="es-AR" sz="8800" dirty="0">
                <a:solidFill>
                  <a:schemeClr val="tx1"/>
                </a:solidFill>
              </a:rPr>
              <a:t>realizando un “pasaje de datos existentes a información útil</a:t>
            </a:r>
            <a:r>
              <a:rPr lang="es-AR" sz="8800" dirty="0" smtClean="0">
                <a:solidFill>
                  <a:schemeClr val="tx1"/>
                </a:solidFill>
              </a:rPr>
              <a:t>” y construir otros nuevos “a medida” para la Región.</a:t>
            </a:r>
            <a:endParaRPr lang="es-AR" sz="8800" dirty="0">
              <a:solidFill>
                <a:schemeClr val="tx1"/>
              </a:solidFill>
            </a:endParaRPr>
          </a:p>
          <a:p>
            <a:pPr>
              <a:buSzPct val="81000"/>
              <a:buFont typeface="Wingdings" pitchFamily="2" charset="2"/>
              <a:buChar char="q"/>
            </a:pPr>
            <a:r>
              <a:rPr lang="es-MX" sz="8800" dirty="0">
                <a:solidFill>
                  <a:schemeClr val="tx1"/>
                </a:solidFill>
              </a:rPr>
              <a:t>Elaborar metodologías apropiadas  para </a:t>
            </a:r>
            <a:r>
              <a:rPr lang="es-MX" sz="8800" dirty="0" smtClean="0">
                <a:solidFill>
                  <a:schemeClr val="tx1"/>
                </a:solidFill>
              </a:rPr>
              <a:t>la medición de procesos </a:t>
            </a:r>
            <a:r>
              <a:rPr lang="es-MX" sz="8800" dirty="0">
                <a:solidFill>
                  <a:schemeClr val="tx1"/>
                </a:solidFill>
              </a:rPr>
              <a:t>tales como </a:t>
            </a:r>
            <a:r>
              <a:rPr lang="es-MX" sz="8800" dirty="0" smtClean="0">
                <a:solidFill>
                  <a:schemeClr val="tx1"/>
                </a:solidFill>
              </a:rPr>
              <a:t>el acceso, desgranamiento</a:t>
            </a:r>
            <a:r>
              <a:rPr lang="es-MX" sz="8800" dirty="0">
                <a:solidFill>
                  <a:schemeClr val="tx1"/>
                </a:solidFill>
              </a:rPr>
              <a:t>, </a:t>
            </a:r>
            <a:r>
              <a:rPr lang="es-MX" sz="8800" dirty="0" smtClean="0">
                <a:solidFill>
                  <a:schemeClr val="tx1"/>
                </a:solidFill>
              </a:rPr>
              <a:t>rendimiento o graduación que puedan aplicarse en nuestras universidades.</a:t>
            </a:r>
            <a:endParaRPr lang="es-MX" sz="8800" dirty="0">
              <a:solidFill>
                <a:schemeClr val="tx1"/>
              </a:solidFill>
            </a:endParaRPr>
          </a:p>
          <a:p>
            <a:pPr>
              <a:buSzPct val="81000"/>
              <a:buFont typeface="Wingdings" pitchFamily="2" charset="2"/>
              <a:buChar char="q"/>
            </a:pPr>
            <a:r>
              <a:rPr lang="es-MX" sz="8800" dirty="0">
                <a:solidFill>
                  <a:schemeClr val="tx1"/>
                </a:solidFill>
              </a:rPr>
              <a:t>Elaborar y aplicar Censos y Encuestas en forma conjunta.</a:t>
            </a:r>
          </a:p>
          <a:p>
            <a:pPr lvl="0">
              <a:buSzPct val="81000"/>
              <a:buFont typeface="Wingdings" pitchFamily="2" charset="2"/>
              <a:buChar char="q"/>
            </a:pPr>
            <a:r>
              <a:rPr lang="es-MX" sz="8800" dirty="0">
                <a:solidFill>
                  <a:schemeClr val="tx1"/>
                </a:solidFill>
              </a:rPr>
              <a:t>Mejorar y fortalecer los sistemas de información de cada una de las universidades participantes de</a:t>
            </a:r>
            <a:r>
              <a:rPr lang="es-AR" sz="8800" dirty="0">
                <a:solidFill>
                  <a:schemeClr val="tx1"/>
                </a:solidFill>
              </a:rPr>
              <a:t> la red.</a:t>
            </a:r>
          </a:p>
          <a:p>
            <a:pPr>
              <a:buSzPct val="81000"/>
              <a:buFont typeface="Wingdings" pitchFamily="2" charset="2"/>
              <a:buChar char="q"/>
            </a:pPr>
            <a:r>
              <a:rPr lang="es-MX" sz="8800" dirty="0" smtClean="0">
                <a:solidFill>
                  <a:schemeClr val="tx1"/>
                </a:solidFill>
              </a:rPr>
              <a:t>Constituirse </a:t>
            </a:r>
            <a:r>
              <a:rPr lang="es-MX" sz="8800" dirty="0">
                <a:solidFill>
                  <a:schemeClr val="tx1"/>
                </a:solidFill>
              </a:rPr>
              <a:t>en una red de aprendizaje, intercambio y apoyo mutuo </a:t>
            </a:r>
            <a:r>
              <a:rPr lang="es-MX" sz="8800" dirty="0" smtClean="0">
                <a:solidFill>
                  <a:schemeClr val="tx1"/>
                </a:solidFill>
              </a:rPr>
              <a:t>entre las universidades miembro en </a:t>
            </a:r>
            <a:r>
              <a:rPr lang="es-MX" sz="8800" dirty="0">
                <a:solidFill>
                  <a:schemeClr val="tx1"/>
                </a:solidFill>
              </a:rPr>
              <a:t>tareas referidas a la construcción, interpretación y difusión de información cuantitativa</a:t>
            </a:r>
            <a:r>
              <a:rPr lang="es-MX" sz="8800" dirty="0" smtClean="0">
                <a:solidFill>
                  <a:schemeClr val="tx1"/>
                </a:solidFill>
              </a:rPr>
              <a:t>.</a:t>
            </a:r>
          </a:p>
          <a:p>
            <a:pPr>
              <a:buSzPct val="81000"/>
              <a:buFont typeface="Wingdings" pitchFamily="2" charset="2"/>
              <a:buChar char="q"/>
            </a:pPr>
            <a:endParaRPr lang="es-AR" sz="3200" i="1" dirty="0" smtClean="0">
              <a:solidFill>
                <a:schemeClr val="tx1"/>
              </a:solidFill>
            </a:endParaRPr>
          </a:p>
          <a:p>
            <a:endParaRPr lang="es-AR" dirty="0"/>
          </a:p>
          <a:p>
            <a:endParaRPr lang="es-AR" dirty="0"/>
          </a:p>
        </p:txBody>
      </p:sp>
      <p:pic>
        <p:nvPicPr>
          <p:cNvPr id="7" name="Picture 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04382" y="188640"/>
            <a:ext cx="1081088" cy="1077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8357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642910" y="214290"/>
            <a:ext cx="8153400"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0" marR="0" lvl="0" indent="0" algn="ctr" defTabSz="914400" fontAlgn="auto">
              <a:lnSpc>
                <a:spcPct val="100000"/>
              </a:lnSpc>
              <a:spcBef>
                <a:spcPct val="0"/>
              </a:spcBef>
              <a:spcAft>
                <a:spcPts val="0"/>
              </a:spcAft>
              <a:buClrTx/>
              <a:buSzTx/>
              <a:tabLst/>
              <a:defRPr/>
            </a:pPr>
            <a:r>
              <a:rPr lang="es-AR" sz="3600" b="1" dirty="0" smtClean="0"/>
              <a:t>Ciencias Humanas: la disciplina Educación es quien arroja mayor cantidad de egresados en el año 2012</a:t>
            </a:r>
            <a:endParaRPr lang="es-AR" sz="3600" b="1" dirty="0"/>
          </a:p>
        </p:txBody>
      </p:sp>
      <p:graphicFrame>
        <p:nvGraphicFramePr>
          <p:cNvPr id="4" name="5 Marcador de contenido"/>
          <p:cNvGraphicFramePr>
            <a:graphicFrameLocks/>
          </p:cNvGraphicFramePr>
          <p:nvPr>
            <p:extLst>
              <p:ext uri="{D42A27DB-BD31-4B8C-83A1-F6EECF244321}">
                <p14:modId xmlns:p14="http://schemas.microsoft.com/office/powerpoint/2010/main" xmlns="" val="2449479691"/>
              </p:ext>
            </p:extLst>
          </p:nvPr>
        </p:nvGraphicFramePr>
        <p:xfrm>
          <a:off x="357158" y="2500306"/>
          <a:ext cx="4572032" cy="3429026"/>
        </p:xfrm>
        <a:graphic>
          <a:graphicData uri="http://schemas.openxmlformats.org/drawingml/2006/table">
            <a:tbl>
              <a:tblPr firstRow="1" bandRow="1">
                <a:tableStyleId>{5C22544A-7EE6-4342-B048-85BDC9FD1C3A}</a:tableStyleId>
              </a:tblPr>
              <a:tblGrid>
                <a:gridCol w="1084106"/>
                <a:gridCol w="1103713"/>
                <a:gridCol w="1016591"/>
                <a:gridCol w="700481"/>
                <a:gridCol w="667141"/>
              </a:tblGrid>
              <a:tr h="601079">
                <a:tc>
                  <a:txBody>
                    <a:bodyPr/>
                    <a:lstStyle/>
                    <a:p>
                      <a:pPr marL="0" algn="ctr" rtl="0" eaLnBrk="1" latinLnBrk="0" hangingPunct="1">
                        <a:lnSpc>
                          <a:spcPct val="115000"/>
                        </a:lnSpc>
                        <a:spcAft>
                          <a:spcPts val="0"/>
                        </a:spcAft>
                      </a:pPr>
                      <a:r>
                        <a:rPr kumimoji="0" lang="es-AR" sz="1600" b="1" kern="1200" dirty="0" smtClean="0">
                          <a:solidFill>
                            <a:srgbClr val="000000"/>
                          </a:solidFill>
                          <a:effectLst/>
                          <a:latin typeface="Calibri"/>
                          <a:ea typeface="Times New Roman"/>
                          <a:cs typeface="Times New Roman"/>
                        </a:rPr>
                        <a:t>Disciplina</a:t>
                      </a:r>
                      <a:endParaRPr kumimoji="0" lang="es-AR" sz="1600" b="1" kern="1200" dirty="0">
                        <a:solidFill>
                          <a:srgbClr val="000000"/>
                        </a:solidFill>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AR" sz="1600" b="1" dirty="0">
                          <a:solidFill>
                            <a:srgbClr val="000000"/>
                          </a:solidFill>
                          <a:effectLst/>
                          <a:latin typeface="Calibri"/>
                          <a:ea typeface="Times New Roman"/>
                          <a:cs typeface="Times New Roman"/>
                        </a:rPr>
                        <a:t>Noroeste 1</a:t>
                      </a:r>
                      <a:endParaRPr lang="es-AR"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600" b="1" dirty="0">
                          <a:solidFill>
                            <a:srgbClr val="000000"/>
                          </a:solidFill>
                          <a:effectLst/>
                          <a:latin typeface="Calibri"/>
                          <a:ea typeface="Times New Roman"/>
                          <a:cs typeface="Times New Roman"/>
                        </a:rPr>
                        <a:t>Noroeste 2</a:t>
                      </a:r>
                      <a:endParaRPr lang="es-AR"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600" b="1" dirty="0">
                          <a:solidFill>
                            <a:srgbClr val="000000"/>
                          </a:solidFill>
                          <a:effectLst/>
                          <a:latin typeface="Calibri"/>
                          <a:ea typeface="Times New Roman"/>
                          <a:cs typeface="Times New Roman"/>
                        </a:rPr>
                        <a:t>Oeste</a:t>
                      </a:r>
                      <a:endParaRPr lang="es-AR"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600" b="1" dirty="0">
                          <a:solidFill>
                            <a:srgbClr val="000000"/>
                          </a:solidFill>
                          <a:effectLst/>
                          <a:latin typeface="Calibri"/>
                          <a:ea typeface="Times New Roman"/>
                          <a:cs typeface="Times New Roman"/>
                        </a:rPr>
                        <a:t>Sur</a:t>
                      </a:r>
                      <a:endParaRPr lang="es-AR" sz="1600" dirty="0">
                        <a:effectLst/>
                        <a:latin typeface="Calibri"/>
                        <a:ea typeface="Calibri"/>
                        <a:cs typeface="Times New Roman"/>
                      </a:endParaRPr>
                    </a:p>
                  </a:txBody>
                  <a:tcPr marL="44450" marR="44450" marT="0" marB="0" anchor="ctr"/>
                </a:tc>
              </a:tr>
              <a:tr h="652721">
                <a:tc>
                  <a:txBody>
                    <a:bodyPr/>
                    <a:lstStyle/>
                    <a:p>
                      <a:pPr algn="ctr">
                        <a:lnSpc>
                          <a:spcPct val="115000"/>
                        </a:lnSpc>
                        <a:spcAft>
                          <a:spcPts val="0"/>
                        </a:spcAft>
                      </a:pPr>
                      <a:r>
                        <a:rPr lang="es-AR" sz="1600" b="1" i="0" dirty="0" smtClean="0">
                          <a:solidFill>
                            <a:srgbClr val="000000"/>
                          </a:solidFill>
                          <a:effectLst/>
                          <a:latin typeface="Calibri"/>
                          <a:ea typeface="Times New Roman"/>
                          <a:cs typeface="Times New Roman"/>
                        </a:rPr>
                        <a:t>Total</a:t>
                      </a:r>
                      <a:endParaRPr lang="es-AR" sz="1600" b="1" i="0" dirty="0">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a:solidFill>
                            <a:schemeClr val="dk1"/>
                          </a:solidFill>
                          <a:effectLst/>
                          <a:latin typeface="Calibri"/>
                          <a:ea typeface="Calibri"/>
                          <a:cs typeface="Times New Roman"/>
                        </a:rPr>
                        <a:t>100%</a:t>
                      </a:r>
                    </a:p>
                  </a:txBody>
                  <a:tcPr marL="44450" marR="44450" marT="0" marB="0" anchor="b"/>
                </a:tc>
                <a:tc>
                  <a:txBody>
                    <a:bodyPr/>
                    <a:lstStyle/>
                    <a:p>
                      <a:pPr marL="0" algn="ctr" rtl="0" eaLnBrk="1" latinLnBrk="0" hangingPunct="1">
                        <a:lnSpc>
                          <a:spcPct val="115000"/>
                        </a:lnSpc>
                        <a:spcAft>
                          <a:spcPts val="0"/>
                        </a:spcAft>
                      </a:pPr>
                      <a:r>
                        <a:rPr kumimoji="0" lang="es-AR" sz="1600" b="0" kern="1200" dirty="0">
                          <a:solidFill>
                            <a:schemeClr val="dk1"/>
                          </a:solidFill>
                          <a:effectLst/>
                          <a:latin typeface="Calibri"/>
                          <a:ea typeface="Calibri"/>
                          <a:cs typeface="Times New Roman"/>
                        </a:rPr>
                        <a:t>100%</a:t>
                      </a:r>
                    </a:p>
                  </a:txBody>
                  <a:tcPr marL="44450" marR="44450" marT="0" marB="0" anchor="b"/>
                </a:tc>
                <a:tc>
                  <a:txBody>
                    <a:bodyPr/>
                    <a:lstStyle/>
                    <a:p>
                      <a:pPr marL="0" algn="ctr" rtl="0" eaLnBrk="1" latinLnBrk="0" hangingPunct="1">
                        <a:lnSpc>
                          <a:spcPct val="115000"/>
                        </a:lnSpc>
                        <a:spcAft>
                          <a:spcPts val="0"/>
                        </a:spcAft>
                      </a:pPr>
                      <a:r>
                        <a:rPr kumimoji="0" lang="es-AR" sz="1600" b="0" kern="1200" dirty="0">
                          <a:solidFill>
                            <a:schemeClr val="dk1"/>
                          </a:solidFill>
                          <a:effectLst/>
                          <a:latin typeface="Calibri"/>
                          <a:ea typeface="Calibri"/>
                          <a:cs typeface="Times New Roman"/>
                        </a:rPr>
                        <a:t>100%</a:t>
                      </a:r>
                    </a:p>
                  </a:txBody>
                  <a:tcPr marL="44450" marR="44450" marT="0" marB="0" anchor="b"/>
                </a:tc>
                <a:tc>
                  <a:txBody>
                    <a:bodyPr/>
                    <a:lstStyle/>
                    <a:p>
                      <a:pPr marL="0" algn="ctr" rtl="0" eaLnBrk="1" latinLnBrk="0" hangingPunct="1">
                        <a:lnSpc>
                          <a:spcPct val="115000"/>
                        </a:lnSpc>
                        <a:spcAft>
                          <a:spcPts val="0"/>
                        </a:spcAft>
                      </a:pPr>
                      <a:r>
                        <a:rPr kumimoji="0" lang="es-AR" sz="1600" b="0" kern="1200" dirty="0">
                          <a:solidFill>
                            <a:schemeClr val="dk1"/>
                          </a:solidFill>
                          <a:effectLst/>
                          <a:latin typeface="Calibri"/>
                          <a:ea typeface="Calibri"/>
                          <a:cs typeface="Times New Roman"/>
                        </a:rPr>
                        <a:t>100%</a:t>
                      </a:r>
                    </a:p>
                  </a:txBody>
                  <a:tcPr marL="44450" marR="44450" marT="0" marB="0" anchor="b"/>
                </a:tc>
              </a:tr>
              <a:tr h="397453">
                <a:tc>
                  <a:txBody>
                    <a:bodyPr/>
                    <a:lstStyle/>
                    <a:p>
                      <a:pPr algn="ctr">
                        <a:lnSpc>
                          <a:spcPct val="115000"/>
                        </a:lnSpc>
                        <a:spcAft>
                          <a:spcPts val="0"/>
                        </a:spcAft>
                      </a:pPr>
                      <a:r>
                        <a:rPr kumimoji="0" lang="es-AR" sz="1400" b="1" kern="1200" dirty="0" smtClean="0">
                          <a:solidFill>
                            <a:schemeClr val="dk1"/>
                          </a:solidFill>
                          <a:effectLst/>
                          <a:latin typeface="Calibri"/>
                          <a:ea typeface="Calibri"/>
                          <a:cs typeface="Times New Roman"/>
                        </a:rPr>
                        <a:t>Educación</a:t>
                      </a:r>
                      <a:endParaRPr kumimoji="0" lang="es-AR" sz="1400" b="1"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1" kern="1200" dirty="0" smtClean="0">
                          <a:solidFill>
                            <a:schemeClr val="dk1"/>
                          </a:solidFill>
                          <a:effectLst/>
                          <a:latin typeface="Calibri"/>
                          <a:ea typeface="Calibri"/>
                          <a:cs typeface="Times New Roman"/>
                        </a:rPr>
                        <a:t>58%</a:t>
                      </a:r>
                      <a:endParaRPr kumimoji="0" lang="es-AR" sz="1600" b="1"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1" kern="1200" dirty="0" smtClean="0">
                          <a:solidFill>
                            <a:schemeClr val="dk1"/>
                          </a:solidFill>
                          <a:effectLst/>
                          <a:latin typeface="Calibri"/>
                          <a:ea typeface="Calibri"/>
                          <a:cs typeface="Times New Roman"/>
                        </a:rPr>
                        <a:t>63%</a:t>
                      </a:r>
                      <a:endParaRPr kumimoji="0" lang="es-AR" sz="1600" b="1"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1" kern="1200" dirty="0" smtClean="0">
                          <a:solidFill>
                            <a:schemeClr val="dk1"/>
                          </a:solidFill>
                          <a:effectLst/>
                          <a:latin typeface="Calibri"/>
                          <a:ea typeface="Calibri"/>
                          <a:cs typeface="Times New Roman"/>
                        </a:rPr>
                        <a:t>96%</a:t>
                      </a:r>
                      <a:endParaRPr kumimoji="0" lang="es-AR" sz="1600" b="1"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1" kern="1200" dirty="0" smtClean="0">
                          <a:solidFill>
                            <a:schemeClr val="dk1"/>
                          </a:solidFill>
                          <a:effectLst/>
                          <a:latin typeface="Calibri"/>
                          <a:ea typeface="Calibri"/>
                          <a:cs typeface="Times New Roman"/>
                        </a:rPr>
                        <a:t>81%</a:t>
                      </a:r>
                      <a:endParaRPr kumimoji="0" lang="es-AR" sz="1600" b="1" kern="1200" dirty="0">
                        <a:solidFill>
                          <a:schemeClr val="dk1"/>
                        </a:solidFill>
                        <a:effectLst/>
                        <a:latin typeface="Calibri"/>
                        <a:ea typeface="Calibri"/>
                        <a:cs typeface="Times New Roman"/>
                      </a:endParaRPr>
                    </a:p>
                  </a:txBody>
                  <a:tcPr marL="44450" marR="44450" marT="0" marB="0" anchor="b"/>
                </a:tc>
              </a:tr>
              <a:tr h="397453">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Artes</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24%</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13%</a:t>
                      </a:r>
                      <a:endParaRPr kumimoji="0" lang="es-AR" sz="1600" b="0" kern="1200" dirty="0">
                        <a:solidFill>
                          <a:schemeClr val="dk1"/>
                        </a:solidFill>
                        <a:effectLst/>
                        <a:latin typeface="Calibri"/>
                        <a:ea typeface="Calibri"/>
                        <a:cs typeface="Times New Roman"/>
                      </a:endParaRPr>
                    </a:p>
                  </a:txBody>
                  <a:tcPr marL="44450" marR="44450" marT="0" marB="0" anchor="b"/>
                </a:tc>
              </a:tr>
              <a:tr h="397453">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Filosofía</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42%</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r>
              <a:tr h="397453">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Historia</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8%</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3%</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r>
              <a:tr h="585414">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Letras e Idiomas</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0%</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4%</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1%</a:t>
                      </a:r>
                      <a:endParaRPr kumimoji="0" lang="es-AR" sz="1600" b="0" kern="1200" dirty="0">
                        <a:solidFill>
                          <a:schemeClr val="dk1"/>
                        </a:solidFill>
                        <a:effectLst/>
                        <a:latin typeface="Calibri"/>
                        <a:ea typeface="Calibri"/>
                        <a:cs typeface="Times New Roman"/>
                      </a:endParaRPr>
                    </a:p>
                  </a:txBody>
                  <a:tcPr marL="44450" marR="44450" marT="0" marB="0" anchor="b"/>
                </a:tc>
                <a:tc>
                  <a:txBody>
                    <a:bodyPr/>
                    <a:lstStyle/>
                    <a:p>
                      <a:pPr marL="0" algn="ctr" rtl="0" eaLnBrk="1" latinLnBrk="0" hangingPunct="1">
                        <a:lnSpc>
                          <a:spcPct val="115000"/>
                        </a:lnSpc>
                        <a:spcAft>
                          <a:spcPts val="0"/>
                        </a:spcAft>
                      </a:pPr>
                      <a:r>
                        <a:rPr kumimoji="0" lang="es-AR" sz="1600" b="0" kern="1200" dirty="0" smtClean="0">
                          <a:solidFill>
                            <a:schemeClr val="dk1"/>
                          </a:solidFill>
                          <a:effectLst/>
                          <a:latin typeface="Calibri"/>
                          <a:ea typeface="Calibri"/>
                          <a:cs typeface="Times New Roman"/>
                        </a:rPr>
                        <a:t>6%</a:t>
                      </a:r>
                      <a:endParaRPr kumimoji="0" lang="es-AR" sz="1600" b="0" kern="1200" dirty="0">
                        <a:solidFill>
                          <a:schemeClr val="dk1"/>
                        </a:solidFill>
                        <a:effectLst/>
                        <a:latin typeface="Calibri"/>
                        <a:ea typeface="Calibri"/>
                        <a:cs typeface="Times New Roman"/>
                      </a:endParaRPr>
                    </a:p>
                  </a:txBody>
                  <a:tcPr marL="44450" marR="44450" marT="0" marB="0" anchor="b"/>
                </a:tc>
              </a:tr>
            </a:tbl>
          </a:graphicData>
        </a:graphic>
      </p:graphicFrame>
      <p:sp>
        <p:nvSpPr>
          <p:cNvPr id="5" name="8 Marcador de texto"/>
          <p:cNvSpPr txBox="1">
            <a:spLocks/>
          </p:cNvSpPr>
          <p:nvPr/>
        </p:nvSpPr>
        <p:spPr>
          <a:xfrm>
            <a:off x="357158" y="1785926"/>
            <a:ext cx="4572032" cy="640080"/>
          </a:xfrm>
          <a:prstGeom prst="rect">
            <a:avLst/>
          </a:prstGeom>
          <a:solidFill>
            <a:schemeClr val="accent5">
              <a:lumMod val="75000"/>
            </a:schemeClr>
          </a:solidFill>
        </p:spPr>
        <p:txBody>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kumimoji="0" lang="es-MX" sz="2900" b="1" i="0" u="none" strike="noStrike" kern="1200" cap="none" spc="0" normalizeH="0" baseline="0" noProof="0" dirty="0" smtClean="0">
                <a:ln>
                  <a:noFill/>
                </a:ln>
                <a:solidFill>
                  <a:schemeClr val="bg1"/>
                </a:solidFill>
                <a:effectLst/>
                <a:uLnTx/>
                <a:uFillTx/>
                <a:latin typeface="+mn-lt"/>
                <a:ea typeface="+mn-ea"/>
                <a:cs typeface="+mn-cs"/>
              </a:rPr>
              <a:t>Egresados</a:t>
            </a:r>
            <a:endParaRPr kumimoji="0" lang="es-AR" sz="29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5 Rectángulo"/>
          <p:cNvSpPr/>
          <p:nvPr/>
        </p:nvSpPr>
        <p:spPr>
          <a:xfrm>
            <a:off x="5286380" y="1857364"/>
            <a:ext cx="3643306" cy="4708981"/>
          </a:xfrm>
          <a:prstGeom prst="rect">
            <a:avLst/>
          </a:prstGeom>
          <a:ln>
            <a:solidFill>
              <a:schemeClr val="tx1"/>
            </a:solidFill>
          </a:ln>
        </p:spPr>
        <p:txBody>
          <a:bodyPr wrap="square">
            <a:spAutoFit/>
          </a:bodyPr>
          <a:lstStyle/>
          <a:p>
            <a:pPr marL="285750" indent="-285750" algn="just">
              <a:buFont typeface="Wingdings" panose="05000000000000000000" pitchFamily="2" charset="2"/>
              <a:buChar char="ü"/>
            </a:pPr>
            <a:r>
              <a:rPr lang="es-AR" dirty="0" smtClean="0"/>
              <a:t>  </a:t>
            </a:r>
            <a:r>
              <a:rPr lang="es-AR" sz="2000" dirty="0" smtClean="0"/>
              <a:t>- Del total de disciplinas de Ciencias Humanas, Educación la que tiene mayor cantidad de carreras en las distintas zonas. También posee la mayor cantidad de estudiantes evidenciando que una demanda amplia.</a:t>
            </a:r>
          </a:p>
          <a:p>
            <a:pPr marL="285750" indent="-285750" algn="just">
              <a:buFont typeface="Wingdings" panose="05000000000000000000" pitchFamily="2" charset="2"/>
              <a:buChar char="ü"/>
            </a:pPr>
            <a:r>
              <a:rPr lang="es-AR" sz="2000" dirty="0" smtClean="0"/>
              <a:t>Educación también posee el mayor porcentaje de Egresados en cada zona.</a:t>
            </a:r>
          </a:p>
          <a:p>
            <a:pPr marL="285750" indent="-285750" algn="just">
              <a:buFont typeface="Wingdings" panose="05000000000000000000" pitchFamily="2" charset="2"/>
              <a:buChar char="ü"/>
            </a:pPr>
            <a:r>
              <a:rPr lang="es-AR" sz="2000" dirty="0"/>
              <a:t> Se observa la ausencia de carreras de la disciplina Filosofía en la zona Oeste y Sur.</a:t>
            </a:r>
          </a:p>
        </p:txBody>
      </p:sp>
    </p:spTree>
    <p:extLst>
      <p:ext uri="{BB962C8B-B14F-4D97-AF65-F5344CB8AC3E}">
        <p14:creationId xmlns:p14="http://schemas.microsoft.com/office/powerpoint/2010/main" xmlns="" val="2866770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71500" y="214313"/>
            <a:ext cx="8153400"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fontAlgn="auto">
              <a:spcAft>
                <a:spcPts val="0"/>
              </a:spcAft>
              <a:defRPr/>
            </a:pPr>
            <a:r>
              <a:rPr lang="es-AR" sz="4400" b="1" dirty="0"/>
              <a:t>Ciencias Humanas</a:t>
            </a:r>
          </a:p>
        </p:txBody>
      </p:sp>
      <p:graphicFrame>
        <p:nvGraphicFramePr>
          <p:cNvPr id="4" name="5 Marcador de contenido"/>
          <p:cNvGraphicFramePr>
            <a:graphicFrameLocks/>
          </p:cNvGraphicFramePr>
          <p:nvPr/>
        </p:nvGraphicFramePr>
        <p:xfrm>
          <a:off x="571500" y="1643063"/>
          <a:ext cx="3929063" cy="4770439"/>
        </p:xfrm>
        <a:graphic>
          <a:graphicData uri="http://schemas.openxmlformats.org/drawingml/2006/table">
            <a:tbl>
              <a:tblPr firstRow="1" bandRow="1">
                <a:tableStyleId>{5C22544A-7EE6-4342-B048-85BDC9FD1C3A}</a:tableStyleId>
              </a:tblPr>
              <a:tblGrid>
                <a:gridCol w="1785938"/>
                <a:gridCol w="1214438"/>
                <a:gridCol w="928687"/>
              </a:tblGrid>
              <a:tr h="671400">
                <a:tc>
                  <a:txBody>
                    <a:bodyPr/>
                    <a:lstStyle/>
                    <a:p>
                      <a:pPr algn="l" fontAlgn="b"/>
                      <a:r>
                        <a:rPr lang="es-ES" sz="1600" b="1" i="0" u="none" strike="noStrike" dirty="0">
                          <a:solidFill>
                            <a:srgbClr val="000000"/>
                          </a:solidFill>
                          <a:latin typeface="Calibri"/>
                        </a:rPr>
                        <a:t>Tipo de título</a:t>
                      </a:r>
                    </a:p>
                  </a:txBody>
                  <a:tcPr marL="9525" marR="9525" marT="9524" marB="0" anchor="b"/>
                </a:tc>
                <a:tc>
                  <a:txBody>
                    <a:bodyPr/>
                    <a:lstStyle/>
                    <a:p>
                      <a:pPr algn="ctr" fontAlgn="b"/>
                      <a:r>
                        <a:rPr lang="es-ES" sz="1600" b="1" i="0" u="none" strike="noStrike">
                          <a:solidFill>
                            <a:srgbClr val="000000"/>
                          </a:solidFill>
                          <a:latin typeface="Calibri"/>
                        </a:rPr>
                        <a:t>Carreras</a:t>
                      </a:r>
                    </a:p>
                  </a:txBody>
                  <a:tcPr marL="9525" marR="9525" marT="9524" marB="0" anchor="b"/>
                </a:tc>
                <a:tc>
                  <a:txBody>
                    <a:bodyPr/>
                    <a:lstStyle/>
                    <a:p>
                      <a:pPr algn="ctr" fontAlgn="b"/>
                      <a:r>
                        <a:rPr lang="es-ES" sz="1600" b="1" i="0" u="none" strike="noStrike">
                          <a:solidFill>
                            <a:srgbClr val="000000"/>
                          </a:solidFill>
                          <a:latin typeface="Calibri"/>
                        </a:rPr>
                        <a:t>%</a:t>
                      </a:r>
                    </a:p>
                  </a:txBody>
                  <a:tcPr marL="9525" marR="9525" marT="9524" marB="0" anchor="b"/>
                </a:tc>
              </a:tr>
              <a:tr h="671400">
                <a:tc>
                  <a:txBody>
                    <a:bodyPr/>
                    <a:lstStyle/>
                    <a:p>
                      <a:pPr algn="l" fontAlgn="b"/>
                      <a:r>
                        <a:rPr lang="es-ES" sz="1600" b="1" i="0" u="none" strike="noStrike">
                          <a:solidFill>
                            <a:srgbClr val="000000"/>
                          </a:solidFill>
                          <a:latin typeface="Calibri"/>
                        </a:rPr>
                        <a:t>Total general</a:t>
                      </a:r>
                    </a:p>
                  </a:txBody>
                  <a:tcPr marL="9525" marR="9525" marT="9524" marB="0" anchor="b"/>
                </a:tc>
                <a:tc>
                  <a:txBody>
                    <a:bodyPr/>
                    <a:lstStyle/>
                    <a:p>
                      <a:pPr algn="ctr" fontAlgn="b"/>
                      <a:r>
                        <a:rPr lang="es-ES" sz="1600" b="1" i="0" u="none" strike="noStrike">
                          <a:solidFill>
                            <a:srgbClr val="000000"/>
                          </a:solidFill>
                          <a:latin typeface="Calibri"/>
                        </a:rPr>
                        <a:t>93</a:t>
                      </a:r>
                    </a:p>
                  </a:txBody>
                  <a:tcPr marL="9525" marR="9525" marT="9524" marB="0" anchor="b"/>
                </a:tc>
                <a:tc>
                  <a:txBody>
                    <a:bodyPr/>
                    <a:lstStyle/>
                    <a:p>
                      <a:pPr algn="ctr" fontAlgn="b"/>
                      <a:r>
                        <a:rPr lang="es-ES" sz="1600" b="1" i="0" u="none" strike="noStrike">
                          <a:solidFill>
                            <a:srgbClr val="000000"/>
                          </a:solidFill>
                          <a:latin typeface="Calibri"/>
                        </a:rPr>
                        <a:t>100</a:t>
                      </a:r>
                    </a:p>
                  </a:txBody>
                  <a:tcPr marL="9525" marR="9525" marT="9524" marB="0" anchor="b"/>
                </a:tc>
              </a:tr>
              <a:tr h="671400">
                <a:tc>
                  <a:txBody>
                    <a:bodyPr/>
                    <a:lstStyle/>
                    <a:p>
                      <a:pPr algn="l" fontAlgn="b"/>
                      <a:r>
                        <a:rPr lang="es-ES" sz="1600" b="0" i="0" u="none" strike="noStrike" dirty="0">
                          <a:solidFill>
                            <a:srgbClr val="000000"/>
                          </a:solidFill>
                          <a:latin typeface="Calibri"/>
                        </a:rPr>
                        <a:t>CCC</a:t>
                      </a:r>
                    </a:p>
                  </a:txBody>
                  <a:tcPr marL="9525" marR="9525" marT="9524" marB="0" anchor="b"/>
                </a:tc>
                <a:tc>
                  <a:txBody>
                    <a:bodyPr/>
                    <a:lstStyle/>
                    <a:p>
                      <a:pPr algn="ctr" fontAlgn="b"/>
                      <a:r>
                        <a:rPr lang="es-ES" sz="1600" b="0" i="0" u="none" strike="noStrike" dirty="0">
                          <a:solidFill>
                            <a:srgbClr val="000000"/>
                          </a:solidFill>
                          <a:latin typeface="Calibri"/>
                        </a:rPr>
                        <a:t>33</a:t>
                      </a:r>
                    </a:p>
                  </a:txBody>
                  <a:tcPr marL="9525" marR="9525" marT="9524" marB="0" anchor="b"/>
                </a:tc>
                <a:tc>
                  <a:txBody>
                    <a:bodyPr/>
                    <a:lstStyle/>
                    <a:p>
                      <a:pPr algn="ctr" fontAlgn="b"/>
                      <a:r>
                        <a:rPr lang="es-ES" sz="1600" b="0" i="0" u="none" strike="noStrike">
                          <a:solidFill>
                            <a:srgbClr val="000000"/>
                          </a:solidFill>
                          <a:latin typeface="Calibri"/>
                        </a:rPr>
                        <a:t>35</a:t>
                      </a:r>
                    </a:p>
                  </a:txBody>
                  <a:tcPr marL="9525" marR="9525" marT="9524" marB="0" anchor="b"/>
                </a:tc>
              </a:tr>
              <a:tr h="671400">
                <a:tc>
                  <a:txBody>
                    <a:bodyPr/>
                    <a:lstStyle/>
                    <a:p>
                      <a:pPr algn="l" fontAlgn="b"/>
                      <a:r>
                        <a:rPr lang="es-ES" sz="1600" b="0" i="0" u="none" strike="noStrike">
                          <a:solidFill>
                            <a:srgbClr val="000000"/>
                          </a:solidFill>
                          <a:latin typeface="Calibri"/>
                        </a:rPr>
                        <a:t>Licenciatura</a:t>
                      </a:r>
                    </a:p>
                  </a:txBody>
                  <a:tcPr marL="9525" marR="9525" marT="9524" marB="0" anchor="b"/>
                </a:tc>
                <a:tc>
                  <a:txBody>
                    <a:bodyPr/>
                    <a:lstStyle/>
                    <a:p>
                      <a:pPr algn="ctr" fontAlgn="b"/>
                      <a:r>
                        <a:rPr lang="es-ES" sz="1600" b="0" i="0" u="none" strike="noStrike" dirty="0">
                          <a:solidFill>
                            <a:srgbClr val="000000"/>
                          </a:solidFill>
                          <a:latin typeface="Calibri"/>
                        </a:rPr>
                        <a:t>24</a:t>
                      </a:r>
                    </a:p>
                  </a:txBody>
                  <a:tcPr marL="9525" marR="9525" marT="9524" marB="0" anchor="b"/>
                </a:tc>
                <a:tc>
                  <a:txBody>
                    <a:bodyPr/>
                    <a:lstStyle/>
                    <a:p>
                      <a:pPr algn="ctr" fontAlgn="b"/>
                      <a:r>
                        <a:rPr lang="es-ES" sz="1600" b="0" i="0" u="none" strike="noStrike">
                          <a:solidFill>
                            <a:srgbClr val="000000"/>
                          </a:solidFill>
                          <a:latin typeface="Calibri"/>
                        </a:rPr>
                        <a:t>26</a:t>
                      </a:r>
                    </a:p>
                  </a:txBody>
                  <a:tcPr marL="9525" marR="9525" marT="9524" marB="0" anchor="b"/>
                </a:tc>
              </a:tr>
              <a:tr h="671400">
                <a:tc>
                  <a:txBody>
                    <a:bodyPr/>
                    <a:lstStyle/>
                    <a:p>
                      <a:pPr algn="l" fontAlgn="b"/>
                      <a:r>
                        <a:rPr lang="es-ES" sz="1600" b="0" i="0" u="none" strike="noStrike">
                          <a:solidFill>
                            <a:srgbClr val="000000"/>
                          </a:solidFill>
                          <a:latin typeface="Calibri"/>
                        </a:rPr>
                        <a:t>Otros títulos de Grado</a:t>
                      </a:r>
                    </a:p>
                  </a:txBody>
                  <a:tcPr marL="9525" marR="9525" marT="9524" marB="0" anchor="b"/>
                </a:tc>
                <a:tc>
                  <a:txBody>
                    <a:bodyPr/>
                    <a:lstStyle/>
                    <a:p>
                      <a:pPr algn="ctr" fontAlgn="b"/>
                      <a:r>
                        <a:rPr lang="es-ES" sz="1600" b="0" i="0" u="none" strike="noStrike" dirty="0">
                          <a:solidFill>
                            <a:srgbClr val="000000"/>
                          </a:solidFill>
                          <a:latin typeface="Calibri"/>
                        </a:rPr>
                        <a:t>2</a:t>
                      </a:r>
                    </a:p>
                  </a:txBody>
                  <a:tcPr marL="9525" marR="9525" marT="9524" marB="0" anchor="b"/>
                </a:tc>
                <a:tc>
                  <a:txBody>
                    <a:bodyPr/>
                    <a:lstStyle/>
                    <a:p>
                      <a:pPr algn="ctr" fontAlgn="b"/>
                      <a:r>
                        <a:rPr lang="es-ES" sz="1600" b="0" i="0" u="none" strike="noStrike">
                          <a:solidFill>
                            <a:srgbClr val="000000"/>
                          </a:solidFill>
                          <a:latin typeface="Calibri"/>
                        </a:rPr>
                        <a:t>2</a:t>
                      </a:r>
                    </a:p>
                  </a:txBody>
                  <a:tcPr marL="9525" marR="9525" marT="9524" marB="0" anchor="b"/>
                </a:tc>
              </a:tr>
              <a:tr h="525535">
                <a:tc>
                  <a:txBody>
                    <a:bodyPr/>
                    <a:lstStyle/>
                    <a:p>
                      <a:pPr algn="l" fontAlgn="b"/>
                      <a:r>
                        <a:rPr lang="es-ES" sz="1600" b="0" i="0" u="none" strike="noStrike">
                          <a:solidFill>
                            <a:srgbClr val="000000"/>
                          </a:solidFill>
                          <a:latin typeface="Calibri"/>
                        </a:rPr>
                        <a:t>Otros títulos de Pregrado</a:t>
                      </a:r>
                    </a:p>
                  </a:txBody>
                  <a:tcPr marL="9525" marR="9525" marT="9524" marB="0" anchor="b"/>
                </a:tc>
                <a:tc>
                  <a:txBody>
                    <a:bodyPr/>
                    <a:lstStyle/>
                    <a:p>
                      <a:pPr algn="ctr" fontAlgn="b"/>
                      <a:r>
                        <a:rPr lang="es-ES" sz="1600" b="0" i="0" u="none" strike="noStrike">
                          <a:solidFill>
                            <a:srgbClr val="000000"/>
                          </a:solidFill>
                          <a:latin typeface="Calibri"/>
                        </a:rPr>
                        <a:t>3</a:t>
                      </a:r>
                    </a:p>
                  </a:txBody>
                  <a:tcPr marL="9525" marR="9525" marT="9524" marB="0" anchor="b"/>
                </a:tc>
                <a:tc>
                  <a:txBody>
                    <a:bodyPr/>
                    <a:lstStyle/>
                    <a:p>
                      <a:pPr algn="ctr" fontAlgn="b"/>
                      <a:r>
                        <a:rPr lang="es-ES" sz="1600" b="0" i="0" u="none" strike="noStrike">
                          <a:solidFill>
                            <a:srgbClr val="000000"/>
                          </a:solidFill>
                          <a:latin typeface="Calibri"/>
                        </a:rPr>
                        <a:t>3</a:t>
                      </a:r>
                    </a:p>
                  </a:txBody>
                  <a:tcPr marL="9525" marR="9525" marT="9524" marB="0" anchor="b"/>
                </a:tc>
              </a:tr>
              <a:tr h="443952">
                <a:tc>
                  <a:txBody>
                    <a:bodyPr/>
                    <a:lstStyle/>
                    <a:p>
                      <a:pPr algn="l" fontAlgn="b"/>
                      <a:r>
                        <a:rPr lang="es-ES" sz="1600" b="0" i="0" u="none" strike="noStrike">
                          <a:solidFill>
                            <a:srgbClr val="000000"/>
                          </a:solidFill>
                          <a:latin typeface="Calibri"/>
                        </a:rPr>
                        <a:t>Profesorado</a:t>
                      </a:r>
                    </a:p>
                  </a:txBody>
                  <a:tcPr marL="9525" marR="9525" marT="9524" marB="0" anchor="b"/>
                </a:tc>
                <a:tc>
                  <a:txBody>
                    <a:bodyPr/>
                    <a:lstStyle/>
                    <a:p>
                      <a:pPr algn="ctr" fontAlgn="b"/>
                      <a:r>
                        <a:rPr lang="es-ES" sz="1600" b="0" i="0" u="none" strike="noStrike">
                          <a:solidFill>
                            <a:srgbClr val="000000"/>
                          </a:solidFill>
                          <a:latin typeface="Calibri"/>
                        </a:rPr>
                        <a:t>18</a:t>
                      </a:r>
                    </a:p>
                  </a:txBody>
                  <a:tcPr marL="9525" marR="9525" marT="9524" marB="0" anchor="b"/>
                </a:tc>
                <a:tc>
                  <a:txBody>
                    <a:bodyPr/>
                    <a:lstStyle/>
                    <a:p>
                      <a:pPr algn="ctr" fontAlgn="b"/>
                      <a:r>
                        <a:rPr lang="es-ES" sz="1600" b="0" i="0" u="none" strike="noStrike">
                          <a:solidFill>
                            <a:srgbClr val="000000"/>
                          </a:solidFill>
                          <a:latin typeface="Calibri"/>
                        </a:rPr>
                        <a:t>19</a:t>
                      </a:r>
                    </a:p>
                  </a:txBody>
                  <a:tcPr marL="9525" marR="9525" marT="9524" marB="0" anchor="b"/>
                </a:tc>
              </a:tr>
              <a:tr h="443952">
                <a:tc>
                  <a:txBody>
                    <a:bodyPr/>
                    <a:lstStyle/>
                    <a:p>
                      <a:pPr algn="l" fontAlgn="b"/>
                      <a:r>
                        <a:rPr lang="es-ES" sz="1600" b="0" i="0" u="none" strike="noStrike">
                          <a:solidFill>
                            <a:srgbClr val="000000"/>
                          </a:solidFill>
                          <a:latin typeface="Calibri"/>
                        </a:rPr>
                        <a:t>Tecnicatura</a:t>
                      </a:r>
                    </a:p>
                  </a:txBody>
                  <a:tcPr marL="9525" marR="9525" marT="9524" marB="0" anchor="b"/>
                </a:tc>
                <a:tc>
                  <a:txBody>
                    <a:bodyPr/>
                    <a:lstStyle/>
                    <a:p>
                      <a:pPr algn="ctr" fontAlgn="b"/>
                      <a:r>
                        <a:rPr lang="es-ES" sz="1600" b="0" i="0" u="none" strike="noStrike">
                          <a:solidFill>
                            <a:srgbClr val="000000"/>
                          </a:solidFill>
                          <a:latin typeface="Calibri"/>
                        </a:rPr>
                        <a:t>13</a:t>
                      </a:r>
                    </a:p>
                  </a:txBody>
                  <a:tcPr marL="9525" marR="9525" marT="9524" marB="0" anchor="b"/>
                </a:tc>
                <a:tc>
                  <a:txBody>
                    <a:bodyPr/>
                    <a:lstStyle/>
                    <a:p>
                      <a:pPr algn="ctr" fontAlgn="b"/>
                      <a:r>
                        <a:rPr lang="es-ES" sz="1600" b="0" i="0" u="none" strike="noStrike" dirty="0">
                          <a:solidFill>
                            <a:srgbClr val="000000"/>
                          </a:solidFill>
                          <a:latin typeface="Calibri"/>
                        </a:rPr>
                        <a:t>14</a:t>
                      </a:r>
                    </a:p>
                  </a:txBody>
                  <a:tcPr marL="9525" marR="9525" marT="9524" marB="0" anchor="b"/>
                </a:tc>
              </a:tr>
            </a:tbl>
          </a:graphicData>
        </a:graphic>
      </p:graphicFrame>
      <p:sp>
        <p:nvSpPr>
          <p:cNvPr id="51241" name="4 CuadroTexto"/>
          <p:cNvSpPr txBox="1">
            <a:spLocks noChangeArrowheads="1"/>
          </p:cNvSpPr>
          <p:nvPr/>
        </p:nvSpPr>
        <p:spPr bwMode="auto">
          <a:xfrm>
            <a:off x="4786313" y="1857375"/>
            <a:ext cx="3857625" cy="40941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marL="285750" indent="-285750">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just">
              <a:buClr>
                <a:schemeClr val="accent2"/>
              </a:buClr>
              <a:buFont typeface="Wingdings" pitchFamily="2" charset="2"/>
              <a:buChar char="q"/>
            </a:pPr>
            <a:r>
              <a:rPr lang="es-ES" altLang="es-AR" sz="2000"/>
              <a:t>Predominan los títulos Ciclos de Complementación Curricular con el 35% de los títulos</a:t>
            </a:r>
          </a:p>
          <a:p>
            <a:pPr algn="just">
              <a:buClr>
                <a:schemeClr val="accent2"/>
              </a:buClr>
              <a:buFont typeface="Wingdings" pitchFamily="2" charset="2"/>
              <a:buChar char="q"/>
            </a:pPr>
            <a:endParaRPr lang="es-ES" altLang="es-AR" sz="2000"/>
          </a:p>
          <a:p>
            <a:pPr algn="just">
              <a:buClr>
                <a:schemeClr val="accent2"/>
              </a:buClr>
              <a:buFont typeface="Wingdings" pitchFamily="2" charset="2"/>
              <a:buChar char="q"/>
            </a:pPr>
            <a:r>
              <a:rPr lang="es-ES" altLang="es-AR" sz="2000"/>
              <a:t>Las Licenciaturas representan un cuarto de los títulos</a:t>
            </a:r>
          </a:p>
          <a:p>
            <a:pPr algn="just">
              <a:buClr>
                <a:schemeClr val="accent2"/>
              </a:buClr>
              <a:buFont typeface="Wingdings" pitchFamily="2" charset="2"/>
              <a:buChar char="q"/>
            </a:pPr>
            <a:endParaRPr lang="es-ES" altLang="es-AR" sz="2000"/>
          </a:p>
          <a:p>
            <a:pPr algn="just">
              <a:buClr>
                <a:schemeClr val="accent2"/>
              </a:buClr>
              <a:buFont typeface="Wingdings" pitchFamily="2" charset="2"/>
              <a:buChar char="q"/>
            </a:pPr>
            <a:r>
              <a:rPr lang="es-ES" altLang="es-AR" sz="2000"/>
              <a:t>Los Profesorados representan 2 de cada 10 títulos  </a:t>
            </a:r>
          </a:p>
          <a:p>
            <a:pPr algn="just">
              <a:buClr>
                <a:schemeClr val="accent2"/>
              </a:buClr>
              <a:buFont typeface="Wingdings" pitchFamily="2" charset="2"/>
              <a:buChar char="q"/>
            </a:pPr>
            <a:endParaRPr lang="es-ES" altLang="es-AR" sz="2000"/>
          </a:p>
          <a:p>
            <a:pPr algn="just">
              <a:buClr>
                <a:schemeClr val="accent2"/>
              </a:buClr>
              <a:buFont typeface="Wingdings" pitchFamily="2" charset="2"/>
              <a:buChar char="q"/>
            </a:pPr>
            <a:r>
              <a:rPr lang="es-ES" altLang="es-AR" sz="2000"/>
              <a:t>Educación es la disciplina que concentra la mayor cantidad de títulos</a:t>
            </a:r>
          </a:p>
        </p:txBody>
      </p:sp>
    </p:spTree>
    <p:extLst>
      <p:ext uri="{BB962C8B-B14F-4D97-AF65-F5344CB8AC3E}">
        <p14:creationId xmlns:p14="http://schemas.microsoft.com/office/powerpoint/2010/main" xmlns="" val="2557625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MX" b="1" dirty="0" smtClean="0"/>
              <a:t>Ciencias Sociales</a:t>
            </a:r>
            <a:endParaRPr lang="es-AR" b="1" dirty="0"/>
          </a:p>
        </p:txBody>
      </p:sp>
      <p:graphicFrame>
        <p:nvGraphicFramePr>
          <p:cNvPr id="13" name="12 Diagrama"/>
          <p:cNvGraphicFramePr/>
          <p:nvPr>
            <p:extLst>
              <p:ext uri="{D42A27DB-BD31-4B8C-83A1-F6EECF244321}">
                <p14:modId xmlns:p14="http://schemas.microsoft.com/office/powerpoint/2010/main" xmlns="" val="350487445"/>
              </p:ext>
            </p:extLst>
          </p:nvPr>
        </p:nvGraphicFramePr>
        <p:xfrm>
          <a:off x="4777547" y="1798936"/>
          <a:ext cx="41044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CuadroTexto"/>
          <p:cNvSpPr txBox="1"/>
          <p:nvPr/>
        </p:nvSpPr>
        <p:spPr>
          <a:xfrm>
            <a:off x="5245599" y="1412776"/>
            <a:ext cx="3168352" cy="461665"/>
          </a:xfrm>
          <a:prstGeom prst="rect">
            <a:avLst/>
          </a:prstGeom>
          <a:noFill/>
        </p:spPr>
        <p:txBody>
          <a:bodyPr wrap="square" rtlCol="0">
            <a:spAutoFit/>
          </a:bodyPr>
          <a:lstStyle/>
          <a:p>
            <a:pPr algn="ctr"/>
            <a:r>
              <a:rPr lang="es-MX" sz="2400" dirty="0" smtClean="0"/>
              <a:t>DISCIPLINAS</a:t>
            </a:r>
            <a:endParaRPr lang="es-AR" sz="2400"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xmlns="" val="3890568493"/>
              </p:ext>
            </p:extLst>
          </p:nvPr>
        </p:nvGraphicFramePr>
        <p:xfrm>
          <a:off x="611560" y="3212976"/>
          <a:ext cx="4030215" cy="2922905"/>
        </p:xfrm>
        <a:graphic>
          <a:graphicData uri="http://schemas.openxmlformats.org/drawingml/2006/table">
            <a:tbl>
              <a:tblPr firstRow="1" bandRow="1">
                <a:tableStyleId>{5C22544A-7EE6-4342-B048-85BDC9FD1C3A}</a:tableStyleId>
              </a:tblPr>
              <a:tblGrid>
                <a:gridCol w="821441"/>
                <a:gridCol w="790645"/>
                <a:gridCol w="692169"/>
                <a:gridCol w="936104"/>
                <a:gridCol w="789856"/>
              </a:tblGrid>
              <a:tr h="370840">
                <a:tc>
                  <a:txBody>
                    <a:bodyPr/>
                    <a:lstStyle/>
                    <a:p>
                      <a:pPr algn="ctr" fontAlgn="ctr"/>
                      <a:r>
                        <a:rPr lang="es-AR" sz="1400" b="1" i="0" u="none" strike="noStrike" dirty="0">
                          <a:solidFill>
                            <a:srgbClr val="000000"/>
                          </a:solidFill>
                          <a:effectLst/>
                          <a:latin typeface="Calibri"/>
                        </a:rPr>
                        <a:t>RAMA</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AR" sz="1400" b="1" i="0" u="none" strike="noStrike" dirty="0">
                          <a:solidFill>
                            <a:srgbClr val="000000"/>
                          </a:solidFill>
                          <a:effectLst/>
                          <a:latin typeface="Calibri"/>
                        </a:rPr>
                        <a:t>Carreras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AR" sz="1400" b="1" i="0" u="none" strike="noStrike" dirty="0">
                          <a:solidFill>
                            <a:srgbClr val="000000"/>
                          </a:solidFill>
                          <a:effectLst/>
                          <a:latin typeface="Calibri"/>
                        </a:rPr>
                        <a:t>Títulos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AR" sz="1400" b="1" i="0" u="none" strike="noStrike" dirty="0">
                          <a:solidFill>
                            <a:srgbClr val="000000"/>
                          </a:solidFill>
                          <a:effectLst/>
                          <a:latin typeface="Calibri"/>
                        </a:rPr>
                        <a:t>Estudiantes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AR" sz="1400" b="1" i="0" u="none" strike="noStrike" dirty="0">
                          <a:solidFill>
                            <a:srgbClr val="000000"/>
                          </a:solidFill>
                          <a:effectLst/>
                          <a:latin typeface="Calibri"/>
                        </a:rPr>
                        <a:t>Egresados</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Aplicadas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0000"/>
                          </a:solidFill>
                          <a:effectLst/>
                          <a:latin typeface="Calibri"/>
                        </a:rPr>
                        <a:t>24%</a:t>
                      </a:r>
                    </a:p>
                  </a:txBody>
                  <a:tcPr marL="9525" marR="9525" marT="9525" marB="0" anchor="b"/>
                </a:tc>
                <a:tc>
                  <a:txBody>
                    <a:bodyPr/>
                    <a:lstStyle/>
                    <a:p>
                      <a:pPr algn="ctr" fontAlgn="b"/>
                      <a:r>
                        <a:rPr lang="es-AR" sz="1400" b="0" i="0" u="none" strike="noStrike" dirty="0">
                          <a:solidFill>
                            <a:srgbClr val="000000"/>
                          </a:solidFill>
                          <a:effectLst/>
                          <a:latin typeface="Calibri"/>
                        </a:rPr>
                        <a:t>24%</a:t>
                      </a:r>
                    </a:p>
                  </a:txBody>
                  <a:tcPr marL="9525" marR="9525" marT="9525" marB="0" anchor="b"/>
                </a:tc>
                <a:tc>
                  <a:txBody>
                    <a:bodyPr/>
                    <a:lstStyle/>
                    <a:p>
                      <a:pPr algn="ctr" fontAlgn="b"/>
                      <a:r>
                        <a:rPr lang="es-AR" sz="1400" b="0" i="0" u="none" strike="noStrike" dirty="0">
                          <a:solidFill>
                            <a:srgbClr val="000000"/>
                          </a:solidFill>
                          <a:effectLst/>
                          <a:latin typeface="Calibri"/>
                        </a:rPr>
                        <a:t>17%</a:t>
                      </a:r>
                    </a:p>
                  </a:txBody>
                  <a:tcPr marL="9525" marR="9525" marT="9525" marB="0" anchor="b"/>
                </a:tc>
                <a:tc>
                  <a:txBody>
                    <a:bodyPr/>
                    <a:lstStyle/>
                    <a:p>
                      <a:pPr algn="ctr" fontAlgn="b"/>
                      <a:r>
                        <a:rPr lang="es-AR" sz="1400" b="0" i="0" u="none" strike="noStrike">
                          <a:solidFill>
                            <a:srgbClr val="000000"/>
                          </a:solidFill>
                          <a:effectLst/>
                          <a:latin typeface="Calibri"/>
                        </a:rPr>
                        <a:t>11%</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Básicas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a:solidFill>
                            <a:srgbClr val="000000"/>
                          </a:solidFill>
                          <a:effectLst/>
                          <a:latin typeface="Calibri"/>
                        </a:rPr>
                        <a:t>4%</a:t>
                      </a:r>
                    </a:p>
                  </a:txBody>
                  <a:tcPr marL="9525" marR="9525" marT="9525" marB="0" anchor="b"/>
                </a:tc>
                <a:tc>
                  <a:txBody>
                    <a:bodyPr/>
                    <a:lstStyle/>
                    <a:p>
                      <a:pPr algn="ctr" fontAlgn="b"/>
                      <a:r>
                        <a:rPr lang="es-AR" sz="1400" b="0" i="0" u="none" strike="noStrike" dirty="0">
                          <a:solidFill>
                            <a:srgbClr val="000000"/>
                          </a:solidFill>
                          <a:effectLst/>
                          <a:latin typeface="Calibri"/>
                        </a:rPr>
                        <a:t>4%</a:t>
                      </a:r>
                    </a:p>
                  </a:txBody>
                  <a:tcPr marL="9525" marR="9525" marT="9525" marB="0" anchor="b"/>
                </a:tc>
                <a:tc>
                  <a:txBody>
                    <a:bodyPr/>
                    <a:lstStyle/>
                    <a:p>
                      <a:pPr algn="ctr" fontAlgn="b"/>
                      <a:r>
                        <a:rPr lang="es-AR" sz="1400" b="0" i="0" u="none" strike="noStrike" dirty="0">
                          <a:solidFill>
                            <a:srgbClr val="000000"/>
                          </a:solidFill>
                          <a:effectLst/>
                          <a:latin typeface="Calibri"/>
                        </a:rPr>
                        <a:t>1%</a:t>
                      </a:r>
                    </a:p>
                  </a:txBody>
                  <a:tcPr marL="9525" marR="9525" marT="9525" marB="0" anchor="b"/>
                </a:tc>
                <a:tc>
                  <a:txBody>
                    <a:bodyPr/>
                    <a:lstStyle/>
                    <a:p>
                      <a:pPr algn="ctr" fontAlgn="b"/>
                      <a:r>
                        <a:rPr lang="es-AR" sz="1400" b="0" i="0" u="none" strike="noStrike" dirty="0">
                          <a:solidFill>
                            <a:srgbClr val="000000"/>
                          </a:solidFill>
                          <a:effectLst/>
                          <a:latin typeface="Calibri"/>
                        </a:rPr>
                        <a:t>0,4%</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de la Salud</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a:solidFill>
                            <a:srgbClr val="000000"/>
                          </a:solidFill>
                          <a:effectLst/>
                          <a:latin typeface="Calibri"/>
                        </a:rPr>
                        <a:t>9%</a:t>
                      </a:r>
                    </a:p>
                  </a:txBody>
                  <a:tcPr marL="9525" marR="9525" marT="9525" marB="0" anchor="b"/>
                </a:tc>
                <a:tc>
                  <a:txBody>
                    <a:bodyPr/>
                    <a:lstStyle/>
                    <a:p>
                      <a:pPr algn="ctr" fontAlgn="b"/>
                      <a:r>
                        <a:rPr lang="es-AR" sz="1400" b="0" i="0" u="none" strike="noStrike">
                          <a:solidFill>
                            <a:srgbClr val="000000"/>
                          </a:solidFill>
                          <a:effectLst/>
                          <a:latin typeface="Calibri"/>
                        </a:rPr>
                        <a:t>9%</a:t>
                      </a:r>
                    </a:p>
                  </a:txBody>
                  <a:tcPr marL="9525" marR="9525" marT="9525" marB="0" anchor="b"/>
                </a:tc>
                <a:tc>
                  <a:txBody>
                    <a:bodyPr/>
                    <a:lstStyle/>
                    <a:p>
                      <a:pPr algn="ctr" fontAlgn="b"/>
                      <a:r>
                        <a:rPr lang="es-AR" sz="1400" b="0" i="0" u="none" strike="noStrike" dirty="0">
                          <a:solidFill>
                            <a:srgbClr val="000000"/>
                          </a:solidFill>
                          <a:effectLst/>
                          <a:latin typeface="Calibri"/>
                        </a:rPr>
                        <a:t>7%</a:t>
                      </a:r>
                    </a:p>
                  </a:txBody>
                  <a:tcPr marL="9525" marR="9525" marT="9525" marB="0" anchor="b"/>
                </a:tc>
                <a:tc>
                  <a:txBody>
                    <a:bodyPr/>
                    <a:lstStyle/>
                    <a:p>
                      <a:pPr algn="ctr" fontAlgn="b"/>
                      <a:r>
                        <a:rPr lang="es-AR" sz="1400" b="0" i="0" u="none" strike="noStrike" dirty="0">
                          <a:solidFill>
                            <a:srgbClr val="000000"/>
                          </a:solidFill>
                          <a:effectLst/>
                          <a:latin typeface="Calibri"/>
                        </a:rPr>
                        <a:t>9%</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b"/>
                      <a:r>
                        <a:rPr lang="es-AR" sz="1400" b="0" i="0" u="none" strike="noStrike" dirty="0">
                          <a:solidFill>
                            <a:srgbClr val="000000"/>
                          </a:solidFill>
                          <a:effectLst/>
                          <a:latin typeface="Calibri"/>
                        </a:rPr>
                        <a:t>Ciencias Humanas</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0000"/>
                          </a:solidFill>
                          <a:effectLst/>
                          <a:latin typeface="Calibri"/>
                        </a:rPr>
                        <a:t>25%</a:t>
                      </a:r>
                    </a:p>
                  </a:txBody>
                  <a:tcPr marL="9525" marR="9525" marT="9525" marB="0" anchor="b"/>
                </a:tc>
                <a:tc>
                  <a:txBody>
                    <a:bodyPr/>
                    <a:lstStyle/>
                    <a:p>
                      <a:pPr algn="ctr" fontAlgn="b"/>
                      <a:r>
                        <a:rPr lang="es-AR" sz="1400" b="0" i="0" u="none" strike="noStrike">
                          <a:solidFill>
                            <a:srgbClr val="000000"/>
                          </a:solidFill>
                          <a:effectLst/>
                          <a:latin typeface="Calibri"/>
                        </a:rPr>
                        <a:t>23%</a:t>
                      </a:r>
                    </a:p>
                  </a:txBody>
                  <a:tcPr marL="9525" marR="9525" marT="9525" marB="0" anchor="b"/>
                </a:tc>
                <a:tc>
                  <a:txBody>
                    <a:bodyPr/>
                    <a:lstStyle/>
                    <a:p>
                      <a:pPr algn="ctr" fontAlgn="b"/>
                      <a:r>
                        <a:rPr lang="es-AR" sz="1400" b="0" i="0" u="none" strike="noStrike" dirty="0">
                          <a:solidFill>
                            <a:srgbClr val="000000"/>
                          </a:solidFill>
                          <a:effectLst/>
                          <a:latin typeface="Calibri"/>
                        </a:rPr>
                        <a:t>15%</a:t>
                      </a:r>
                    </a:p>
                  </a:txBody>
                  <a:tcPr marL="9525" marR="9525" marT="9525" marB="0" anchor="b"/>
                </a:tc>
                <a:tc>
                  <a:txBody>
                    <a:bodyPr/>
                    <a:lstStyle/>
                    <a:p>
                      <a:pPr algn="ctr" fontAlgn="b"/>
                      <a:r>
                        <a:rPr lang="es-AR" sz="1400" b="0" i="0" u="none" strike="noStrike" dirty="0">
                          <a:solidFill>
                            <a:srgbClr val="000000"/>
                          </a:solidFill>
                          <a:effectLst/>
                          <a:latin typeface="Calibri"/>
                        </a:rPr>
                        <a:t>12%</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b"/>
                      <a:r>
                        <a:rPr lang="es-AR" sz="1400" b="1" i="0" u="none" strike="noStrike" dirty="0" smtClean="0">
                          <a:solidFill>
                            <a:srgbClr val="000000"/>
                          </a:solidFill>
                          <a:effectLst/>
                          <a:latin typeface="Calibri"/>
                        </a:rPr>
                        <a:t>Cs. </a:t>
                      </a:r>
                      <a:r>
                        <a:rPr lang="es-AR" sz="1400" b="1" i="0" u="none" strike="noStrike" dirty="0">
                          <a:solidFill>
                            <a:srgbClr val="000000"/>
                          </a:solidFill>
                          <a:effectLst/>
                          <a:latin typeface="Calibri"/>
                        </a:rPr>
                        <a:t>Sociales</a:t>
                      </a:r>
                    </a:p>
                  </a:txBody>
                  <a:tcPr marL="9525" marR="9525" marT="9525" marB="0" anchor="b">
                    <a:lnL w="12700" cap="flat" cmpd="sng" algn="ctr">
                      <a:solidFill>
                        <a:schemeClr val="tx1"/>
                      </a:solidFill>
                      <a:prstDash val="solid"/>
                      <a:round/>
                      <a:headEnd type="none" w="med" len="med"/>
                      <a:tailEnd type="none" w="med" len="med"/>
                    </a:lnL>
                    <a:solidFill>
                      <a:schemeClr val="accent2">
                        <a:lumMod val="75000"/>
                      </a:schemeClr>
                    </a:solidFill>
                  </a:tcPr>
                </a:tc>
                <a:tc>
                  <a:txBody>
                    <a:bodyPr/>
                    <a:lstStyle/>
                    <a:p>
                      <a:pPr algn="ctr" fontAlgn="b"/>
                      <a:r>
                        <a:rPr lang="es-AR" sz="1400" b="1" i="0" u="none" strike="noStrike">
                          <a:solidFill>
                            <a:srgbClr val="000000"/>
                          </a:solidFill>
                          <a:effectLst/>
                          <a:latin typeface="Calibri"/>
                        </a:rPr>
                        <a:t>39%</a:t>
                      </a:r>
                    </a:p>
                  </a:txBody>
                  <a:tcPr marL="9525" marR="9525" marT="9525" marB="0" anchor="b">
                    <a:solidFill>
                      <a:schemeClr val="accent2">
                        <a:lumMod val="75000"/>
                      </a:schemeClr>
                    </a:solidFill>
                  </a:tcPr>
                </a:tc>
                <a:tc>
                  <a:txBody>
                    <a:bodyPr/>
                    <a:lstStyle/>
                    <a:p>
                      <a:pPr algn="ctr" fontAlgn="b"/>
                      <a:r>
                        <a:rPr lang="es-AR" sz="1400" b="1" i="0" u="none" strike="noStrike">
                          <a:solidFill>
                            <a:srgbClr val="000000"/>
                          </a:solidFill>
                          <a:effectLst/>
                          <a:latin typeface="Calibri"/>
                        </a:rPr>
                        <a:t>39%</a:t>
                      </a:r>
                    </a:p>
                  </a:txBody>
                  <a:tcPr marL="9525" marR="9525" marT="9525" marB="0" anchor="b">
                    <a:solidFill>
                      <a:schemeClr val="accent2">
                        <a:lumMod val="75000"/>
                      </a:schemeClr>
                    </a:solidFill>
                  </a:tcPr>
                </a:tc>
                <a:tc>
                  <a:txBody>
                    <a:bodyPr/>
                    <a:lstStyle/>
                    <a:p>
                      <a:pPr algn="ctr" fontAlgn="b"/>
                      <a:r>
                        <a:rPr lang="es-AR" sz="1400" b="1" i="0" u="none" strike="noStrike" dirty="0">
                          <a:solidFill>
                            <a:srgbClr val="000000"/>
                          </a:solidFill>
                          <a:effectLst/>
                          <a:latin typeface="Calibri"/>
                        </a:rPr>
                        <a:t>60%</a:t>
                      </a:r>
                    </a:p>
                  </a:txBody>
                  <a:tcPr marL="9525" marR="9525" marT="9525" marB="0" anchor="b">
                    <a:solidFill>
                      <a:schemeClr val="accent2">
                        <a:lumMod val="75000"/>
                      </a:schemeClr>
                    </a:solidFill>
                  </a:tcPr>
                </a:tc>
                <a:tc>
                  <a:txBody>
                    <a:bodyPr/>
                    <a:lstStyle/>
                    <a:p>
                      <a:pPr algn="ctr" fontAlgn="b"/>
                      <a:r>
                        <a:rPr lang="es-AR" sz="1400" b="1" i="0" u="none" strike="noStrike" dirty="0">
                          <a:solidFill>
                            <a:srgbClr val="000000"/>
                          </a:solidFill>
                          <a:effectLst/>
                          <a:latin typeface="Calibri"/>
                        </a:rPr>
                        <a:t>68%</a:t>
                      </a:r>
                    </a:p>
                  </a:txBody>
                  <a:tcPr marL="9525" marR="9525" marT="9525" marB="0" anchor="b">
                    <a:lnR w="12700" cap="flat" cmpd="sng" algn="ctr">
                      <a:solidFill>
                        <a:schemeClr val="tx1"/>
                      </a:solidFill>
                      <a:prstDash val="solid"/>
                      <a:round/>
                      <a:headEnd type="none" w="med" len="med"/>
                      <a:tailEnd type="none" w="med" len="med"/>
                    </a:lnR>
                    <a:solidFill>
                      <a:schemeClr val="accent2">
                        <a:lumMod val="75000"/>
                      </a:schemeClr>
                    </a:solidFill>
                  </a:tcPr>
                </a:tc>
              </a:tr>
              <a:tr h="370840">
                <a:tc>
                  <a:txBody>
                    <a:bodyPr/>
                    <a:lstStyle/>
                    <a:p>
                      <a:pPr algn="l" fontAlgn="b"/>
                      <a:r>
                        <a:rPr lang="es-AR" sz="1400" b="0" i="0" u="none" strike="noStrike" dirty="0">
                          <a:solidFill>
                            <a:srgbClr val="000000"/>
                          </a:solidFill>
                          <a:effectLst/>
                          <a:latin typeface="Calibri"/>
                        </a:rPr>
                        <a:t>Total general</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solidFill>
                            <a:srgbClr val="000000"/>
                          </a:solidFill>
                          <a:effectLst/>
                          <a:latin typeface="Calibri"/>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solidFill>
                            <a:srgbClr val="000000"/>
                          </a:solidFill>
                          <a:effectLst/>
                          <a:latin typeface="Calibri"/>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solidFill>
                            <a:srgbClr val="000000"/>
                          </a:solidFill>
                          <a:effectLst/>
                          <a:latin typeface="Calibri"/>
                        </a:rPr>
                        <a:t>100%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solidFill>
                            <a:srgbClr val="000000"/>
                          </a:solidFill>
                          <a:effectLst/>
                          <a:latin typeface="Calibri"/>
                        </a:rPr>
                        <a:t>100%</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9 CuadroTexto"/>
          <p:cNvSpPr txBox="1"/>
          <p:nvPr/>
        </p:nvSpPr>
        <p:spPr>
          <a:xfrm>
            <a:off x="611560" y="1628800"/>
            <a:ext cx="410445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dirty="0" smtClean="0"/>
              <a:t>122 carreras</a:t>
            </a:r>
          </a:p>
          <a:p>
            <a:r>
              <a:rPr lang="es-MX" dirty="0" smtClean="0"/>
              <a:t>158 títulos</a:t>
            </a:r>
          </a:p>
          <a:p>
            <a:r>
              <a:rPr lang="es-MX" dirty="0" smtClean="0"/>
              <a:t>85.161 estudiantes</a:t>
            </a:r>
          </a:p>
          <a:p>
            <a:r>
              <a:rPr lang="es-MX" dirty="0" smtClean="0"/>
              <a:t>4.276 egresados</a:t>
            </a:r>
            <a:endParaRPr lang="es-AR" dirty="0"/>
          </a:p>
        </p:txBody>
      </p:sp>
    </p:spTree>
    <p:extLst>
      <p:ext uri="{BB962C8B-B14F-4D97-AF65-F5344CB8AC3E}">
        <p14:creationId xmlns:p14="http://schemas.microsoft.com/office/powerpoint/2010/main" xmlns="" val="1542023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Marcador de contenido"/>
          <p:cNvGraphicFramePr>
            <a:graphicFrameLocks noGrp="1"/>
          </p:cNvGraphicFramePr>
          <p:nvPr>
            <p:ph sz="quarter" idx="1"/>
            <p:extLst>
              <p:ext uri="{D42A27DB-BD31-4B8C-83A1-F6EECF244321}">
                <p14:modId xmlns:p14="http://schemas.microsoft.com/office/powerpoint/2010/main" xmlns="" val="3789423259"/>
              </p:ext>
            </p:extLst>
          </p:nvPr>
        </p:nvGraphicFramePr>
        <p:xfrm>
          <a:off x="539552" y="1628800"/>
          <a:ext cx="4104456" cy="4314190"/>
        </p:xfrm>
        <a:graphic>
          <a:graphicData uri="http://schemas.openxmlformats.org/drawingml/2006/table">
            <a:tbl>
              <a:tblPr firstRow="1" bandRow="1">
                <a:tableStyleId>{5C22544A-7EE6-4342-B048-85BDC9FD1C3A}</a:tableStyleId>
              </a:tblPr>
              <a:tblGrid>
                <a:gridCol w="936104"/>
                <a:gridCol w="676876"/>
                <a:gridCol w="691276"/>
                <a:gridCol w="1008112"/>
                <a:gridCol w="792088"/>
              </a:tblGrid>
              <a:tr h="370840">
                <a:tc>
                  <a:txBody>
                    <a:bodyPr/>
                    <a:lstStyle/>
                    <a:p>
                      <a:pPr algn="ctr" fontAlgn="ctr"/>
                      <a:r>
                        <a:rPr lang="es-AR" sz="1400" b="1" i="0" u="none" strike="noStrike" dirty="0">
                          <a:solidFill>
                            <a:srgbClr val="000000"/>
                          </a:solidFill>
                          <a:effectLst/>
                          <a:latin typeface="Calibri"/>
                        </a:rPr>
                        <a:t>RAMA</a:t>
                      </a:r>
                    </a:p>
                  </a:txBody>
                  <a:tcPr marL="9525" marR="9525" marT="9525" marB="0" anchor="ctr">
                    <a:solidFill>
                      <a:schemeClr val="accent2"/>
                    </a:solidFill>
                  </a:tcPr>
                </a:tc>
                <a:tc>
                  <a:txBody>
                    <a:bodyPr/>
                    <a:lstStyle/>
                    <a:p>
                      <a:pPr algn="ctr" fontAlgn="ctr"/>
                      <a:r>
                        <a:rPr lang="es-AR" sz="1400" b="1" i="0" u="none" strike="noStrike" dirty="0">
                          <a:solidFill>
                            <a:srgbClr val="000000"/>
                          </a:solidFill>
                          <a:effectLst/>
                          <a:latin typeface="Calibri"/>
                        </a:rPr>
                        <a:t>Carreras</a:t>
                      </a:r>
                    </a:p>
                  </a:txBody>
                  <a:tcPr marL="9525" marR="9525" marT="9525" marB="0" anchor="ctr">
                    <a:solidFill>
                      <a:schemeClr val="accent2"/>
                    </a:solidFill>
                  </a:tcPr>
                </a:tc>
                <a:tc>
                  <a:txBody>
                    <a:bodyPr/>
                    <a:lstStyle/>
                    <a:p>
                      <a:pPr algn="ctr" fontAlgn="ctr"/>
                      <a:r>
                        <a:rPr lang="es-AR" sz="1400" b="1" i="0" u="none" strike="noStrike" dirty="0">
                          <a:solidFill>
                            <a:srgbClr val="000000"/>
                          </a:solidFill>
                          <a:effectLst/>
                          <a:latin typeface="Calibri"/>
                        </a:rPr>
                        <a:t>Títulos</a:t>
                      </a:r>
                    </a:p>
                  </a:txBody>
                  <a:tcPr marL="9525" marR="9525" marT="9525" marB="0" anchor="ctr">
                    <a:solidFill>
                      <a:schemeClr val="accent2"/>
                    </a:solidFill>
                  </a:tcPr>
                </a:tc>
                <a:tc>
                  <a:txBody>
                    <a:bodyPr/>
                    <a:lstStyle/>
                    <a:p>
                      <a:pPr algn="ctr" fontAlgn="ctr"/>
                      <a:r>
                        <a:rPr lang="es-AR" sz="1400" b="1" i="0" u="none" strike="noStrike" dirty="0">
                          <a:solidFill>
                            <a:srgbClr val="000000"/>
                          </a:solidFill>
                          <a:effectLst/>
                          <a:latin typeface="Calibri"/>
                        </a:rPr>
                        <a:t>Estudiantes</a:t>
                      </a:r>
                    </a:p>
                  </a:txBody>
                  <a:tcPr marL="9525" marR="9525" marT="9525" marB="0" anchor="ctr">
                    <a:solidFill>
                      <a:schemeClr val="accent2"/>
                    </a:solidFill>
                  </a:tcPr>
                </a:tc>
                <a:tc>
                  <a:txBody>
                    <a:bodyPr/>
                    <a:lstStyle/>
                    <a:p>
                      <a:pPr algn="ctr" fontAlgn="ctr"/>
                      <a:r>
                        <a:rPr lang="es-AR" sz="1400" b="1" i="0" u="none" strike="noStrike" dirty="0">
                          <a:solidFill>
                            <a:srgbClr val="000000"/>
                          </a:solidFill>
                          <a:effectLst/>
                          <a:latin typeface="Calibri"/>
                        </a:rPr>
                        <a:t>Egresados</a:t>
                      </a:r>
                    </a:p>
                  </a:txBody>
                  <a:tcPr marL="9525" marR="9525" marT="9525" marB="0" anchor="ctr">
                    <a:solidFill>
                      <a:schemeClr val="accent2"/>
                    </a:solidFill>
                  </a:tcPr>
                </a:tc>
              </a:tr>
              <a:tr h="370840">
                <a:tc>
                  <a:txBody>
                    <a:bodyPr/>
                    <a:lstStyle/>
                    <a:p>
                      <a:pPr algn="l" fontAlgn="b"/>
                      <a:r>
                        <a:rPr lang="es-MX" sz="1400" b="1" i="0" u="none" strike="noStrike" dirty="0" smtClean="0">
                          <a:solidFill>
                            <a:srgbClr val="000000"/>
                          </a:solidFill>
                          <a:effectLst/>
                          <a:latin typeface="Calibri"/>
                        </a:rPr>
                        <a:t>Total RUNCOB</a:t>
                      </a:r>
                      <a:endParaRPr lang="es-AR" sz="1400" b="1" i="0" u="none" strike="noStrike" dirty="0">
                        <a:solidFill>
                          <a:srgbClr val="000000"/>
                        </a:solidFill>
                        <a:effectLst/>
                        <a:latin typeface="Calibri"/>
                      </a:endParaRPr>
                    </a:p>
                  </a:txBody>
                  <a:tcPr marL="9525" marR="9525" marT="9525" marB="0" anchor="b"/>
                </a:tc>
                <a:tc>
                  <a:txBody>
                    <a:bodyPr/>
                    <a:lstStyle/>
                    <a:p>
                      <a:pPr algn="ctr" fontAlgn="b"/>
                      <a:r>
                        <a:rPr lang="es-MX" sz="1400" b="0" i="0" u="none" strike="noStrike" dirty="0" smtClean="0">
                          <a:solidFill>
                            <a:srgbClr val="000000"/>
                          </a:solidFill>
                          <a:effectLst/>
                          <a:latin typeface="Calibri"/>
                        </a:rPr>
                        <a:t>100%</a:t>
                      </a:r>
                      <a:endParaRPr lang="es-AR" sz="1400" b="0" i="0" u="none" strike="noStrike" dirty="0">
                        <a:solidFill>
                          <a:srgbClr val="000000"/>
                        </a:solidFill>
                        <a:effectLst/>
                        <a:latin typeface="Calibri"/>
                      </a:endParaRPr>
                    </a:p>
                  </a:txBody>
                  <a:tcPr marL="9525" marR="9525" marT="9525" marB="0" anchor="b"/>
                </a:tc>
                <a:tc>
                  <a:txBody>
                    <a:bodyPr/>
                    <a:lstStyle/>
                    <a:p>
                      <a:pPr algn="ctr" fontAlgn="b"/>
                      <a:r>
                        <a:rPr lang="es-MX" sz="1400" b="0" i="0" u="none" strike="noStrike" smtClean="0">
                          <a:solidFill>
                            <a:srgbClr val="000000"/>
                          </a:solidFill>
                          <a:effectLst/>
                          <a:latin typeface="Calibri"/>
                        </a:rPr>
                        <a:t>100%</a:t>
                      </a:r>
                      <a:endParaRPr lang="es-AR" sz="1400" b="0" i="0" u="none" strike="noStrike" dirty="0">
                        <a:solidFill>
                          <a:srgbClr val="000000"/>
                        </a:solidFill>
                        <a:effectLst/>
                        <a:latin typeface="Calibri"/>
                      </a:endParaRPr>
                    </a:p>
                  </a:txBody>
                  <a:tcPr marL="9525" marR="9525" marT="9525" marB="0" anchor="b"/>
                </a:tc>
                <a:tc>
                  <a:txBody>
                    <a:bodyPr/>
                    <a:lstStyle/>
                    <a:p>
                      <a:pPr algn="ctr" fontAlgn="b"/>
                      <a:r>
                        <a:rPr lang="es-MX" sz="1400" b="0" i="0" u="none" strike="noStrike" smtClean="0">
                          <a:solidFill>
                            <a:srgbClr val="000000"/>
                          </a:solidFill>
                          <a:effectLst/>
                          <a:latin typeface="Calibri"/>
                        </a:rPr>
                        <a:t>100%</a:t>
                      </a:r>
                      <a:endParaRPr lang="es-AR" sz="1400" b="0" i="0" u="none" strike="noStrike" dirty="0">
                        <a:solidFill>
                          <a:srgbClr val="000000"/>
                        </a:solidFill>
                        <a:effectLst/>
                        <a:latin typeface="Calibri"/>
                      </a:endParaRPr>
                    </a:p>
                  </a:txBody>
                  <a:tcPr marL="9525" marR="9525" marT="9525" marB="0" anchor="b"/>
                </a:tc>
                <a:tc>
                  <a:txBody>
                    <a:bodyPr/>
                    <a:lstStyle/>
                    <a:p>
                      <a:pPr algn="ctr" fontAlgn="b"/>
                      <a:r>
                        <a:rPr lang="es-MX" sz="1400" b="0" i="0" u="none" strike="noStrike" dirty="0" smtClean="0">
                          <a:solidFill>
                            <a:srgbClr val="000000"/>
                          </a:solidFill>
                          <a:effectLst/>
                          <a:latin typeface="Calibri"/>
                        </a:rPr>
                        <a:t>100%</a:t>
                      </a:r>
                      <a:endParaRPr lang="es-AR" sz="1400" b="0" i="0" u="none" strike="noStrike" dirty="0">
                        <a:solidFill>
                          <a:srgbClr val="000000"/>
                        </a:solidFill>
                        <a:effectLst/>
                        <a:latin typeface="Calibri"/>
                      </a:endParaRPr>
                    </a:p>
                  </a:txBody>
                  <a:tcPr marL="9525" marR="9525" marT="9525" marB="0" anchor="b"/>
                </a:tc>
              </a:tr>
              <a:tr h="370840">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Aplicadas</a:t>
                      </a:r>
                    </a:p>
                  </a:txBody>
                  <a:tcPr marL="9525" marR="9525" marT="9525" marB="0" anchor="b"/>
                </a:tc>
                <a:tc>
                  <a:txBody>
                    <a:bodyPr/>
                    <a:lstStyle/>
                    <a:p>
                      <a:pPr algn="ctr" fontAlgn="b"/>
                      <a:r>
                        <a:rPr lang="es-AR" sz="1400" b="0" i="0" u="none" strike="noStrike" dirty="0">
                          <a:solidFill>
                            <a:srgbClr val="000000"/>
                          </a:solidFill>
                          <a:effectLst/>
                          <a:latin typeface="Calibri"/>
                        </a:rPr>
                        <a:t>24%</a:t>
                      </a:r>
                    </a:p>
                  </a:txBody>
                  <a:tcPr marL="9525" marR="9525" marT="9525" marB="0" anchor="b"/>
                </a:tc>
                <a:tc>
                  <a:txBody>
                    <a:bodyPr/>
                    <a:lstStyle/>
                    <a:p>
                      <a:pPr algn="ctr" fontAlgn="b"/>
                      <a:r>
                        <a:rPr lang="es-AR" sz="1400" b="0" i="0" u="none" strike="noStrike" dirty="0">
                          <a:solidFill>
                            <a:srgbClr val="000000"/>
                          </a:solidFill>
                          <a:effectLst/>
                          <a:latin typeface="Calibri"/>
                        </a:rPr>
                        <a:t>24%</a:t>
                      </a:r>
                    </a:p>
                  </a:txBody>
                  <a:tcPr marL="9525" marR="9525" marT="9525" marB="0" anchor="b"/>
                </a:tc>
                <a:tc>
                  <a:txBody>
                    <a:bodyPr/>
                    <a:lstStyle/>
                    <a:p>
                      <a:pPr algn="ctr" fontAlgn="b"/>
                      <a:r>
                        <a:rPr lang="es-AR" sz="1400" b="0" i="0" u="none" strike="noStrike" dirty="0">
                          <a:solidFill>
                            <a:srgbClr val="000000"/>
                          </a:solidFill>
                          <a:effectLst/>
                          <a:latin typeface="Calibri"/>
                        </a:rPr>
                        <a:t>17%</a:t>
                      </a:r>
                    </a:p>
                  </a:txBody>
                  <a:tcPr marL="9525" marR="9525" marT="9525" marB="0" anchor="b"/>
                </a:tc>
                <a:tc>
                  <a:txBody>
                    <a:bodyPr/>
                    <a:lstStyle/>
                    <a:p>
                      <a:pPr algn="ctr" fontAlgn="b"/>
                      <a:r>
                        <a:rPr lang="es-AR" sz="1400" b="0" i="0" u="none" strike="noStrike" dirty="0">
                          <a:solidFill>
                            <a:srgbClr val="000000"/>
                          </a:solidFill>
                          <a:effectLst/>
                          <a:latin typeface="Calibri"/>
                        </a:rPr>
                        <a:t>11%</a:t>
                      </a:r>
                    </a:p>
                  </a:txBody>
                  <a:tcPr marL="9525" marR="9525" marT="9525" marB="0" anchor="b"/>
                </a:tc>
              </a:tr>
              <a:tr h="370840">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Básicas</a:t>
                      </a:r>
                    </a:p>
                  </a:txBody>
                  <a:tcPr marL="9525" marR="9525" marT="9525" marB="0" anchor="b"/>
                </a:tc>
                <a:tc>
                  <a:txBody>
                    <a:bodyPr/>
                    <a:lstStyle/>
                    <a:p>
                      <a:pPr algn="ctr" fontAlgn="b"/>
                      <a:r>
                        <a:rPr lang="es-AR" sz="1400" b="0" i="0" u="none" strike="noStrike">
                          <a:solidFill>
                            <a:srgbClr val="000000"/>
                          </a:solidFill>
                          <a:effectLst/>
                          <a:latin typeface="Calibri"/>
                        </a:rPr>
                        <a:t>4%</a:t>
                      </a:r>
                    </a:p>
                  </a:txBody>
                  <a:tcPr marL="9525" marR="9525" marT="9525" marB="0" anchor="b"/>
                </a:tc>
                <a:tc>
                  <a:txBody>
                    <a:bodyPr/>
                    <a:lstStyle/>
                    <a:p>
                      <a:pPr algn="ctr" fontAlgn="b"/>
                      <a:r>
                        <a:rPr lang="es-AR" sz="1400" b="0" i="0" u="none" strike="noStrike" dirty="0">
                          <a:solidFill>
                            <a:srgbClr val="000000"/>
                          </a:solidFill>
                          <a:effectLst/>
                          <a:latin typeface="Calibri"/>
                        </a:rPr>
                        <a:t>4%</a:t>
                      </a:r>
                    </a:p>
                  </a:txBody>
                  <a:tcPr marL="9525" marR="9525" marT="9525" marB="0" anchor="b"/>
                </a:tc>
                <a:tc>
                  <a:txBody>
                    <a:bodyPr/>
                    <a:lstStyle/>
                    <a:p>
                      <a:pPr algn="ctr" fontAlgn="b"/>
                      <a:r>
                        <a:rPr lang="es-AR" sz="1400" b="0" i="0" u="none" strike="noStrike" dirty="0">
                          <a:solidFill>
                            <a:srgbClr val="000000"/>
                          </a:solidFill>
                          <a:effectLst/>
                          <a:latin typeface="Calibri"/>
                        </a:rPr>
                        <a:t>1%</a:t>
                      </a:r>
                    </a:p>
                  </a:txBody>
                  <a:tcPr marL="9525" marR="9525" marT="9525" marB="0" anchor="b"/>
                </a:tc>
                <a:tc>
                  <a:txBody>
                    <a:bodyPr/>
                    <a:lstStyle/>
                    <a:p>
                      <a:pPr algn="ctr" fontAlgn="b"/>
                      <a:r>
                        <a:rPr lang="es-AR" sz="1400" b="0" i="0" u="none" strike="noStrike" dirty="0">
                          <a:solidFill>
                            <a:srgbClr val="000000"/>
                          </a:solidFill>
                          <a:effectLst/>
                          <a:latin typeface="Calibri"/>
                        </a:rPr>
                        <a:t>0,4%</a:t>
                      </a:r>
                    </a:p>
                  </a:txBody>
                  <a:tcPr marL="9525" marR="9525" marT="9525" marB="0" anchor="b"/>
                </a:tc>
              </a:tr>
              <a:tr h="370840">
                <a:tc>
                  <a:txBody>
                    <a:bodyPr/>
                    <a:lstStyle/>
                    <a:p>
                      <a:pPr algn="l" fontAlgn="b"/>
                      <a:r>
                        <a:rPr lang="es-AR" sz="1400" b="0" i="0" u="none" strike="noStrike" dirty="0" smtClean="0">
                          <a:solidFill>
                            <a:srgbClr val="000000"/>
                          </a:solidFill>
                          <a:effectLst/>
                          <a:latin typeface="Calibri"/>
                        </a:rPr>
                        <a:t>Cs. </a:t>
                      </a:r>
                      <a:r>
                        <a:rPr lang="es-AR" sz="1400" b="0" i="0" u="none" strike="noStrike" dirty="0">
                          <a:solidFill>
                            <a:srgbClr val="000000"/>
                          </a:solidFill>
                          <a:effectLst/>
                          <a:latin typeface="Calibri"/>
                        </a:rPr>
                        <a:t>de la Salud</a:t>
                      </a:r>
                    </a:p>
                  </a:txBody>
                  <a:tcPr marL="9525" marR="9525" marT="9525" marB="0" anchor="b"/>
                </a:tc>
                <a:tc>
                  <a:txBody>
                    <a:bodyPr/>
                    <a:lstStyle/>
                    <a:p>
                      <a:pPr algn="ctr" fontAlgn="b"/>
                      <a:r>
                        <a:rPr lang="es-AR" sz="1400" b="0" i="0" u="none" strike="noStrike">
                          <a:solidFill>
                            <a:srgbClr val="000000"/>
                          </a:solidFill>
                          <a:effectLst/>
                          <a:latin typeface="Calibri"/>
                        </a:rPr>
                        <a:t>9%</a:t>
                      </a:r>
                    </a:p>
                  </a:txBody>
                  <a:tcPr marL="9525" marR="9525" marT="9525" marB="0" anchor="b"/>
                </a:tc>
                <a:tc>
                  <a:txBody>
                    <a:bodyPr/>
                    <a:lstStyle/>
                    <a:p>
                      <a:pPr algn="ctr" fontAlgn="b"/>
                      <a:r>
                        <a:rPr lang="es-AR" sz="1400" b="0" i="0" u="none" strike="noStrike">
                          <a:solidFill>
                            <a:srgbClr val="000000"/>
                          </a:solidFill>
                          <a:effectLst/>
                          <a:latin typeface="Calibri"/>
                        </a:rPr>
                        <a:t>9%</a:t>
                      </a:r>
                    </a:p>
                  </a:txBody>
                  <a:tcPr marL="9525" marR="9525" marT="9525" marB="0" anchor="b"/>
                </a:tc>
                <a:tc>
                  <a:txBody>
                    <a:bodyPr/>
                    <a:lstStyle/>
                    <a:p>
                      <a:pPr algn="ctr" fontAlgn="b"/>
                      <a:r>
                        <a:rPr lang="es-AR" sz="1400" b="0" i="0" u="none" strike="noStrike" dirty="0">
                          <a:solidFill>
                            <a:srgbClr val="000000"/>
                          </a:solidFill>
                          <a:effectLst/>
                          <a:latin typeface="Calibri"/>
                        </a:rPr>
                        <a:t>7%</a:t>
                      </a:r>
                    </a:p>
                  </a:txBody>
                  <a:tcPr marL="9525" marR="9525" marT="9525" marB="0" anchor="b"/>
                </a:tc>
                <a:tc>
                  <a:txBody>
                    <a:bodyPr/>
                    <a:lstStyle/>
                    <a:p>
                      <a:pPr algn="ctr" fontAlgn="b"/>
                      <a:r>
                        <a:rPr lang="es-AR" sz="1400" b="0" i="0" u="none" strike="noStrike" dirty="0">
                          <a:solidFill>
                            <a:srgbClr val="000000"/>
                          </a:solidFill>
                          <a:effectLst/>
                          <a:latin typeface="Calibri"/>
                        </a:rPr>
                        <a:t>9%</a:t>
                      </a:r>
                    </a:p>
                  </a:txBody>
                  <a:tcPr marL="9525" marR="9525" marT="9525" marB="0" anchor="b"/>
                </a:tc>
              </a:tr>
              <a:tr h="370840">
                <a:tc>
                  <a:txBody>
                    <a:bodyPr/>
                    <a:lstStyle/>
                    <a:p>
                      <a:pPr algn="l" fontAlgn="b"/>
                      <a:r>
                        <a:rPr lang="es-AR" sz="1400" b="0" i="0" u="none" strike="noStrike" dirty="0">
                          <a:solidFill>
                            <a:srgbClr val="000000"/>
                          </a:solidFill>
                          <a:effectLst/>
                          <a:latin typeface="Calibri"/>
                        </a:rPr>
                        <a:t>Ciencias Humanas</a:t>
                      </a:r>
                    </a:p>
                  </a:txBody>
                  <a:tcPr marL="9525" marR="9525" marT="9525" marB="0" anchor="b"/>
                </a:tc>
                <a:tc>
                  <a:txBody>
                    <a:bodyPr/>
                    <a:lstStyle/>
                    <a:p>
                      <a:pPr algn="ctr" fontAlgn="b"/>
                      <a:r>
                        <a:rPr lang="es-AR" sz="1400" b="0" i="0" u="none" strike="noStrike" dirty="0">
                          <a:solidFill>
                            <a:srgbClr val="000000"/>
                          </a:solidFill>
                          <a:effectLst/>
                          <a:latin typeface="Calibri"/>
                        </a:rPr>
                        <a:t>25%</a:t>
                      </a:r>
                    </a:p>
                  </a:txBody>
                  <a:tcPr marL="9525" marR="9525" marT="9525" marB="0" anchor="b"/>
                </a:tc>
                <a:tc>
                  <a:txBody>
                    <a:bodyPr/>
                    <a:lstStyle/>
                    <a:p>
                      <a:pPr algn="ctr" fontAlgn="b"/>
                      <a:r>
                        <a:rPr lang="es-AR" sz="1400" b="0" i="0" u="none" strike="noStrike">
                          <a:solidFill>
                            <a:srgbClr val="000000"/>
                          </a:solidFill>
                          <a:effectLst/>
                          <a:latin typeface="Calibri"/>
                        </a:rPr>
                        <a:t>23%</a:t>
                      </a:r>
                    </a:p>
                  </a:txBody>
                  <a:tcPr marL="9525" marR="9525" marT="9525" marB="0" anchor="b"/>
                </a:tc>
                <a:tc>
                  <a:txBody>
                    <a:bodyPr/>
                    <a:lstStyle/>
                    <a:p>
                      <a:pPr algn="ctr" fontAlgn="b"/>
                      <a:r>
                        <a:rPr lang="es-AR" sz="1400" b="0" i="0" u="none" strike="noStrike" dirty="0">
                          <a:solidFill>
                            <a:srgbClr val="000000"/>
                          </a:solidFill>
                          <a:effectLst/>
                          <a:latin typeface="Calibri"/>
                        </a:rPr>
                        <a:t>15%</a:t>
                      </a:r>
                    </a:p>
                  </a:txBody>
                  <a:tcPr marL="9525" marR="9525" marT="9525" marB="0" anchor="b"/>
                </a:tc>
                <a:tc>
                  <a:txBody>
                    <a:bodyPr/>
                    <a:lstStyle/>
                    <a:p>
                      <a:pPr algn="ctr" fontAlgn="b"/>
                      <a:r>
                        <a:rPr lang="es-AR" sz="1400" b="0" i="0" u="none" strike="noStrike" dirty="0">
                          <a:solidFill>
                            <a:srgbClr val="000000"/>
                          </a:solidFill>
                          <a:effectLst/>
                          <a:latin typeface="Calibri"/>
                        </a:rPr>
                        <a:t>12%</a:t>
                      </a:r>
                    </a:p>
                  </a:txBody>
                  <a:tcPr marL="9525" marR="9525" marT="9525" marB="0" anchor="b"/>
                </a:tc>
              </a:tr>
              <a:tr h="370840">
                <a:tc>
                  <a:txBody>
                    <a:bodyPr/>
                    <a:lstStyle/>
                    <a:p>
                      <a:pPr algn="l" fontAlgn="b"/>
                      <a:r>
                        <a:rPr lang="es-AR" sz="1400" b="1" i="0" u="none" strike="noStrike" dirty="0" smtClean="0">
                          <a:solidFill>
                            <a:srgbClr val="000000"/>
                          </a:solidFill>
                          <a:effectLst/>
                          <a:latin typeface="Calibri"/>
                        </a:rPr>
                        <a:t>Cs. </a:t>
                      </a:r>
                      <a:r>
                        <a:rPr lang="es-AR" sz="1400" b="1" i="0" u="none" strike="noStrike" dirty="0">
                          <a:solidFill>
                            <a:srgbClr val="000000"/>
                          </a:solidFill>
                          <a:effectLst/>
                          <a:latin typeface="Calibri"/>
                        </a:rPr>
                        <a:t>Sociales</a:t>
                      </a:r>
                    </a:p>
                  </a:txBody>
                  <a:tcPr marL="9525" marR="9525" marT="9525" marB="0" anchor="b">
                    <a:solidFill>
                      <a:schemeClr val="accent1"/>
                    </a:solidFill>
                  </a:tcPr>
                </a:tc>
                <a:tc>
                  <a:txBody>
                    <a:bodyPr/>
                    <a:lstStyle/>
                    <a:p>
                      <a:pPr algn="ctr" fontAlgn="b"/>
                      <a:r>
                        <a:rPr lang="es-AR" sz="1400" b="1" i="0" u="none" strike="noStrike" dirty="0">
                          <a:solidFill>
                            <a:srgbClr val="000000"/>
                          </a:solidFill>
                          <a:effectLst/>
                          <a:latin typeface="Calibri"/>
                        </a:rPr>
                        <a:t>39%</a:t>
                      </a:r>
                    </a:p>
                  </a:txBody>
                  <a:tcPr marL="9525" marR="9525" marT="9525" marB="0" anchor="b">
                    <a:solidFill>
                      <a:schemeClr val="accent1"/>
                    </a:solidFill>
                  </a:tcPr>
                </a:tc>
                <a:tc>
                  <a:txBody>
                    <a:bodyPr/>
                    <a:lstStyle/>
                    <a:p>
                      <a:pPr algn="ctr" fontAlgn="b"/>
                      <a:r>
                        <a:rPr lang="es-AR" sz="1400" b="1" i="0" u="none" strike="noStrike" dirty="0">
                          <a:solidFill>
                            <a:srgbClr val="000000"/>
                          </a:solidFill>
                          <a:effectLst/>
                          <a:latin typeface="Calibri"/>
                        </a:rPr>
                        <a:t>39%</a:t>
                      </a:r>
                    </a:p>
                  </a:txBody>
                  <a:tcPr marL="9525" marR="9525" marT="9525" marB="0" anchor="b">
                    <a:solidFill>
                      <a:schemeClr val="accent1"/>
                    </a:solidFill>
                  </a:tcPr>
                </a:tc>
                <a:tc>
                  <a:txBody>
                    <a:bodyPr/>
                    <a:lstStyle/>
                    <a:p>
                      <a:pPr algn="ctr" fontAlgn="b"/>
                      <a:r>
                        <a:rPr lang="es-AR" sz="1400" b="1" i="0" u="none" strike="noStrike" dirty="0">
                          <a:solidFill>
                            <a:srgbClr val="000000"/>
                          </a:solidFill>
                          <a:effectLst/>
                          <a:latin typeface="Calibri"/>
                        </a:rPr>
                        <a:t>60%</a:t>
                      </a:r>
                    </a:p>
                  </a:txBody>
                  <a:tcPr marL="9525" marR="9525" marT="9525" marB="0" anchor="b">
                    <a:solidFill>
                      <a:schemeClr val="accent1"/>
                    </a:solidFill>
                  </a:tcPr>
                </a:tc>
                <a:tc>
                  <a:txBody>
                    <a:bodyPr/>
                    <a:lstStyle/>
                    <a:p>
                      <a:pPr algn="ctr" fontAlgn="b"/>
                      <a:r>
                        <a:rPr lang="es-AR" sz="1400" b="1" i="0" u="none" strike="noStrike" dirty="0">
                          <a:solidFill>
                            <a:srgbClr val="000000"/>
                          </a:solidFill>
                          <a:effectLst/>
                          <a:latin typeface="Calibri"/>
                        </a:rPr>
                        <a:t>68%</a:t>
                      </a:r>
                    </a:p>
                  </a:txBody>
                  <a:tcPr marL="9525" marR="9525" marT="9525" marB="0" anchor="b">
                    <a:solidFill>
                      <a:schemeClr val="accent1"/>
                    </a:solidFill>
                  </a:tcPr>
                </a:tc>
              </a:tr>
              <a:tr h="370840">
                <a:tc>
                  <a:txBody>
                    <a:bodyPr/>
                    <a:lstStyle/>
                    <a:p>
                      <a:pPr algn="l" fontAlgn="b"/>
                      <a:endParaRPr lang="es-AR" sz="14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endParaRPr lang="es-AR" sz="14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endParaRPr lang="es-AR" sz="14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endParaRPr lang="es-AR" sz="14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endParaRPr lang="es-AR" sz="1400" b="0" i="0" u="none" strike="noStrike" dirty="0">
                        <a:solidFill>
                          <a:srgbClr val="000000"/>
                        </a:solidFill>
                        <a:effectLst/>
                        <a:latin typeface="Calibri"/>
                      </a:endParaRPr>
                    </a:p>
                  </a:txBody>
                  <a:tcPr marL="9525" marR="9525" marT="9525" marB="0" anchor="b">
                    <a:solidFill>
                      <a:schemeClr val="bg1"/>
                    </a:solidFill>
                  </a:tcPr>
                </a:tc>
              </a:tr>
              <a:tr h="370840">
                <a:tc>
                  <a:txBody>
                    <a:bodyPr/>
                    <a:lstStyle/>
                    <a:p>
                      <a:pPr algn="l" fontAlgn="b"/>
                      <a:r>
                        <a:rPr lang="es-MX" sz="1400" b="1" i="0" u="none" strike="noStrike" dirty="0" smtClean="0">
                          <a:solidFill>
                            <a:srgbClr val="000000"/>
                          </a:solidFill>
                          <a:effectLst/>
                          <a:latin typeface="Calibri"/>
                        </a:rPr>
                        <a:t>Cs.</a:t>
                      </a:r>
                      <a:r>
                        <a:rPr lang="es-MX" sz="1400" b="1" i="0" u="none" strike="noStrike" baseline="0" dirty="0" smtClean="0">
                          <a:solidFill>
                            <a:srgbClr val="000000"/>
                          </a:solidFill>
                          <a:effectLst/>
                          <a:latin typeface="Calibri"/>
                        </a:rPr>
                        <a:t> Sociales UBA</a:t>
                      </a:r>
                      <a:endParaRPr lang="es-AR" sz="1400" b="1"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s-MX" sz="1400" b="0" i="0" u="none" strike="noStrike" dirty="0" smtClean="0">
                          <a:solidFill>
                            <a:srgbClr val="000000"/>
                          </a:solidFill>
                          <a:effectLst/>
                          <a:latin typeface="Calibri"/>
                        </a:rPr>
                        <a:t>29%</a:t>
                      </a:r>
                      <a:endParaRPr lang="es-AR" sz="1400" b="0"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s-MX" sz="1400" b="0" i="0" u="none" strike="noStrike" dirty="0" smtClean="0">
                          <a:solidFill>
                            <a:srgbClr val="000000"/>
                          </a:solidFill>
                          <a:effectLst/>
                          <a:latin typeface="Calibri"/>
                        </a:rPr>
                        <a:t>40%</a:t>
                      </a:r>
                      <a:endParaRPr lang="es-AR" sz="1400" b="0"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s-MX" sz="1400" b="0" i="0" u="none" strike="noStrike" dirty="0" smtClean="0">
                          <a:solidFill>
                            <a:srgbClr val="000000"/>
                          </a:solidFill>
                          <a:effectLst/>
                          <a:latin typeface="Calibri"/>
                        </a:rPr>
                        <a:t>35%</a:t>
                      </a:r>
                      <a:endParaRPr lang="es-AR" sz="1400" b="0"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s-MX" sz="1400" b="0" i="0" u="none" strike="noStrike" dirty="0" smtClean="0">
                          <a:solidFill>
                            <a:srgbClr val="000000"/>
                          </a:solidFill>
                          <a:effectLst/>
                          <a:latin typeface="Calibri"/>
                        </a:rPr>
                        <a:t>53%</a:t>
                      </a:r>
                      <a:endParaRPr lang="es-AR" sz="1400" b="0" i="0" u="none" strike="noStrike" dirty="0">
                        <a:solidFill>
                          <a:srgbClr val="000000"/>
                        </a:solidFill>
                        <a:effectLst/>
                        <a:latin typeface="Calibri"/>
                      </a:endParaRPr>
                    </a:p>
                  </a:txBody>
                  <a:tcPr marL="9525" marR="9525" marT="9525" marB="0" anchor="b">
                    <a:solidFill>
                      <a:schemeClr val="accent3"/>
                    </a:solidFill>
                  </a:tcPr>
                </a:tc>
              </a:tr>
              <a:tr h="370840">
                <a:tc>
                  <a:txBody>
                    <a:bodyPr/>
                    <a:lstStyle/>
                    <a:p>
                      <a:pPr algn="l" fontAlgn="b"/>
                      <a:r>
                        <a:rPr lang="es-MX" sz="1400" b="1" i="0" u="none" strike="noStrike" dirty="0" smtClean="0">
                          <a:solidFill>
                            <a:srgbClr val="000000"/>
                          </a:solidFill>
                          <a:effectLst/>
                          <a:latin typeface="Calibri"/>
                        </a:rPr>
                        <a:t>Cs.</a:t>
                      </a:r>
                      <a:r>
                        <a:rPr lang="es-MX" sz="1400" b="1" i="0" u="none" strike="noStrike" baseline="0" dirty="0" smtClean="0">
                          <a:solidFill>
                            <a:srgbClr val="000000"/>
                          </a:solidFill>
                          <a:effectLst/>
                          <a:latin typeface="Calibri"/>
                        </a:rPr>
                        <a:t> Sociales U</a:t>
                      </a:r>
                      <a:r>
                        <a:rPr lang="es-MX" sz="1400" b="1" i="0" u="none" strike="noStrike" dirty="0" smtClean="0">
                          <a:solidFill>
                            <a:srgbClr val="000000"/>
                          </a:solidFill>
                          <a:effectLst/>
                          <a:latin typeface="Calibri"/>
                        </a:rPr>
                        <a:t>niv. Privadas</a:t>
                      </a:r>
                      <a:endParaRPr lang="es-AR" sz="1400" b="1" i="0" u="none" strike="noStrike" dirty="0">
                        <a:solidFill>
                          <a:srgbClr val="000000"/>
                        </a:solidFill>
                        <a:effectLst/>
                        <a:latin typeface="Calibri"/>
                      </a:endParaRPr>
                    </a:p>
                  </a:txBody>
                  <a:tcPr marL="9525" marR="9525" marT="9525" marB="0" anchor="b">
                    <a:solidFill>
                      <a:schemeClr val="accent4"/>
                    </a:solidFill>
                  </a:tcPr>
                </a:tc>
                <a:tc>
                  <a:txBody>
                    <a:bodyPr/>
                    <a:lstStyle/>
                    <a:p>
                      <a:pPr algn="ctr" fontAlgn="b"/>
                      <a:r>
                        <a:rPr lang="es-MX" sz="1400" b="0" i="0" u="none" strike="noStrike" dirty="0" smtClean="0">
                          <a:solidFill>
                            <a:srgbClr val="000000"/>
                          </a:solidFill>
                          <a:effectLst/>
                          <a:latin typeface="Calibri"/>
                        </a:rPr>
                        <a:t>40%</a:t>
                      </a:r>
                      <a:endParaRPr lang="es-AR" sz="1400" b="0" i="0" u="none" strike="noStrike" dirty="0">
                        <a:solidFill>
                          <a:srgbClr val="000000"/>
                        </a:solidFill>
                        <a:effectLst/>
                        <a:latin typeface="Calibri"/>
                      </a:endParaRPr>
                    </a:p>
                  </a:txBody>
                  <a:tcPr marL="9525" marR="9525" marT="9525" marB="0" anchor="b">
                    <a:solidFill>
                      <a:schemeClr val="accent4"/>
                    </a:solidFill>
                  </a:tcPr>
                </a:tc>
                <a:tc>
                  <a:txBody>
                    <a:bodyPr/>
                    <a:lstStyle/>
                    <a:p>
                      <a:pPr algn="ctr" fontAlgn="b"/>
                      <a:r>
                        <a:rPr lang="es-MX" sz="1400" b="0" i="0" u="none" strike="noStrike" dirty="0" smtClean="0">
                          <a:solidFill>
                            <a:srgbClr val="000000"/>
                          </a:solidFill>
                          <a:effectLst/>
                          <a:latin typeface="Calibri"/>
                        </a:rPr>
                        <a:t>48%</a:t>
                      </a:r>
                      <a:endParaRPr lang="es-AR" sz="1400" b="0" i="0" u="none" strike="noStrike" dirty="0">
                        <a:solidFill>
                          <a:srgbClr val="000000"/>
                        </a:solidFill>
                        <a:effectLst/>
                        <a:latin typeface="Calibri"/>
                      </a:endParaRPr>
                    </a:p>
                  </a:txBody>
                  <a:tcPr marL="9525" marR="9525" marT="9525" marB="0" anchor="b">
                    <a:solidFill>
                      <a:schemeClr val="accent4"/>
                    </a:solidFill>
                  </a:tcPr>
                </a:tc>
                <a:tc>
                  <a:txBody>
                    <a:bodyPr/>
                    <a:lstStyle/>
                    <a:p>
                      <a:pPr algn="ctr" fontAlgn="b"/>
                      <a:r>
                        <a:rPr lang="es-MX" sz="1400" b="0" i="0" u="none" strike="noStrike" dirty="0" smtClean="0">
                          <a:solidFill>
                            <a:srgbClr val="000000"/>
                          </a:solidFill>
                          <a:effectLst/>
                          <a:latin typeface="Calibri"/>
                        </a:rPr>
                        <a:t>46%</a:t>
                      </a:r>
                      <a:endParaRPr lang="es-AR" sz="1400" b="0" i="0" u="none" strike="noStrike" dirty="0">
                        <a:solidFill>
                          <a:srgbClr val="000000"/>
                        </a:solidFill>
                        <a:effectLst/>
                        <a:latin typeface="Calibri"/>
                      </a:endParaRPr>
                    </a:p>
                  </a:txBody>
                  <a:tcPr marL="9525" marR="9525" marT="9525" marB="0" anchor="b">
                    <a:solidFill>
                      <a:schemeClr val="accent4"/>
                    </a:solidFill>
                  </a:tcPr>
                </a:tc>
                <a:tc>
                  <a:txBody>
                    <a:bodyPr/>
                    <a:lstStyle/>
                    <a:p>
                      <a:pPr algn="ctr" fontAlgn="b"/>
                      <a:r>
                        <a:rPr lang="es-MX" sz="1400" b="0" i="0" u="none" strike="noStrike" dirty="0" smtClean="0">
                          <a:solidFill>
                            <a:srgbClr val="000000"/>
                          </a:solidFill>
                          <a:effectLst/>
                          <a:latin typeface="Calibri"/>
                        </a:rPr>
                        <a:t>46%</a:t>
                      </a:r>
                      <a:endParaRPr lang="es-AR" sz="1400" b="0" i="0" u="none" strike="noStrike" dirty="0">
                        <a:solidFill>
                          <a:srgbClr val="000000"/>
                        </a:solidFill>
                        <a:effectLst/>
                        <a:latin typeface="Calibri"/>
                      </a:endParaRPr>
                    </a:p>
                  </a:txBody>
                  <a:tcPr marL="9525" marR="9525" marT="9525" marB="0" anchor="b">
                    <a:solidFill>
                      <a:schemeClr val="accent4"/>
                    </a:solidFill>
                  </a:tcPr>
                </a:tc>
              </a:tr>
            </a:tbl>
          </a:graphicData>
        </a:graphic>
      </p:graphicFrame>
      <p:sp>
        <p:nvSpPr>
          <p:cNvPr id="12" name="11 Marcador de contenido"/>
          <p:cNvSpPr txBox="1">
            <a:spLocks noGrp="1"/>
          </p:cNvSpPr>
          <p:nvPr>
            <p:ph sz="quarter" idx="2"/>
          </p:nvPr>
        </p:nvSpPr>
        <p:spPr>
          <a:xfrm>
            <a:off x="4844901" y="1589567"/>
            <a:ext cx="3886200" cy="5280933"/>
          </a:xfrm>
          <a:prstGeom prst="rect">
            <a:avLst/>
          </a:prstGeom>
          <a:noFill/>
        </p:spPr>
        <p:txBody>
          <a:bodyPr wrap="square" rtlCol="0">
            <a:spAutoFit/>
          </a:bodyPr>
          <a:lstStyle/>
          <a:p>
            <a:r>
              <a:rPr lang="es-AR" sz="2000" dirty="0" smtClean="0"/>
              <a:t>4 </a:t>
            </a:r>
            <a:r>
              <a:rPr lang="es-AR" sz="2000" dirty="0"/>
              <a:t>de cada </a:t>
            </a:r>
            <a:r>
              <a:rPr lang="es-AR" sz="2000" dirty="0" smtClean="0"/>
              <a:t>10 </a:t>
            </a:r>
            <a:r>
              <a:rPr lang="es-AR" sz="2000" dirty="0"/>
              <a:t>carreras </a:t>
            </a:r>
            <a:endParaRPr lang="es-AR" sz="2000" dirty="0" smtClean="0"/>
          </a:p>
          <a:p>
            <a:r>
              <a:rPr lang="es-AR" sz="2000" dirty="0" smtClean="0"/>
              <a:t>6 </a:t>
            </a:r>
            <a:r>
              <a:rPr lang="es-AR" sz="2000" dirty="0"/>
              <a:t>de cada 10 </a:t>
            </a:r>
            <a:r>
              <a:rPr lang="es-AR" sz="2000" dirty="0" smtClean="0"/>
              <a:t>alumnos</a:t>
            </a:r>
          </a:p>
          <a:p>
            <a:r>
              <a:rPr lang="es-AR" sz="2000" dirty="0" smtClean="0"/>
              <a:t>Cada </a:t>
            </a:r>
            <a:r>
              <a:rPr lang="es-AR" sz="2000" dirty="0"/>
              <a:t>100 alumnos que egresan, 68 </a:t>
            </a:r>
            <a:r>
              <a:rPr lang="es-AR" sz="2000" dirty="0" smtClean="0"/>
              <a:t>obtienen un título de </a:t>
            </a:r>
            <a:r>
              <a:rPr lang="es-AR" sz="2000" dirty="0"/>
              <a:t>Ciencias </a:t>
            </a:r>
            <a:r>
              <a:rPr lang="es-AR" sz="2000" dirty="0" smtClean="0"/>
              <a:t>Sociales</a:t>
            </a:r>
          </a:p>
          <a:p>
            <a:r>
              <a:rPr lang="es-AR" sz="2000" dirty="0" smtClean="0"/>
              <a:t>A </a:t>
            </a:r>
            <a:r>
              <a:rPr lang="es-AR" sz="2000" dirty="0"/>
              <a:t>pesar la incorporación de  carreras en todas las </a:t>
            </a:r>
            <a:r>
              <a:rPr lang="es-AR" sz="2000" dirty="0" smtClean="0"/>
              <a:t>ramas en los últimos 10 años, la </a:t>
            </a:r>
            <a:r>
              <a:rPr lang="es-AR" sz="2000" dirty="0"/>
              <a:t>participación de las carreras de Ciencias Sociales se ha mantenido constante a lo largo del período </a:t>
            </a:r>
            <a:r>
              <a:rPr lang="es-AR" sz="2000" dirty="0" smtClean="0"/>
              <a:t>en </a:t>
            </a:r>
            <a:r>
              <a:rPr lang="es-AR" sz="2000" dirty="0"/>
              <a:t>alrededor del 39%.</a:t>
            </a:r>
          </a:p>
          <a:p>
            <a:endParaRPr lang="es-MX" sz="2400" dirty="0" smtClean="0"/>
          </a:p>
          <a:p>
            <a:endParaRPr lang="es-AR" sz="2400" dirty="0"/>
          </a:p>
        </p:txBody>
      </p:sp>
      <p:sp>
        <p:nvSpPr>
          <p:cNvPr id="15" name="3 Título"/>
          <p:cNvSpPr>
            <a:spLocks noGrp="1"/>
          </p:cNvSpPr>
          <p:nvPr>
            <p:ph type="title"/>
          </p:nvPr>
        </p:nvSpPr>
        <p:spPr>
          <a:xfrm>
            <a:off x="609600" y="228600"/>
            <a:ext cx="8153400" cy="9906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AR" sz="2800" b="1" dirty="0" smtClean="0"/>
              <a:t>En </a:t>
            </a:r>
            <a:r>
              <a:rPr lang="es-AR" sz="2800" b="1" dirty="0"/>
              <a:t>las Universidades de la </a:t>
            </a:r>
            <a:r>
              <a:rPr lang="es-AR" sz="2800" b="1" dirty="0" err="1" smtClean="0"/>
              <a:t>RUNCoB</a:t>
            </a:r>
            <a:r>
              <a:rPr lang="es-AR" sz="2800" b="1" dirty="0" smtClean="0"/>
              <a:t> predominan </a:t>
            </a:r>
            <a:r>
              <a:rPr lang="es-AR" sz="2800" b="1" dirty="0"/>
              <a:t>las carreras de la rama de Ciencias </a:t>
            </a:r>
            <a:r>
              <a:rPr lang="es-AR" sz="2800" b="1" dirty="0" smtClean="0"/>
              <a:t>Sociales</a:t>
            </a:r>
            <a:endParaRPr lang="es-AR" sz="2800" b="1" dirty="0"/>
          </a:p>
        </p:txBody>
      </p:sp>
    </p:spTree>
    <p:extLst>
      <p:ext uri="{BB962C8B-B14F-4D97-AF65-F5344CB8AC3E}">
        <p14:creationId xmlns:p14="http://schemas.microsoft.com/office/powerpoint/2010/main" xmlns="" val="2360967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AR" sz="2400" b="1" dirty="0" smtClean="0"/>
              <a:t>Ciencias Sociales: es la rama que predomina en </a:t>
            </a:r>
            <a:r>
              <a:rPr lang="es-AR" sz="2400" b="1" dirty="0" err="1" smtClean="0"/>
              <a:t>en</a:t>
            </a:r>
            <a:r>
              <a:rPr lang="es-AR" sz="2400" b="1" dirty="0" smtClean="0"/>
              <a:t> todas las zonas</a:t>
            </a:r>
            <a:endParaRPr lang="es-AR" sz="2400" b="1" dirty="0"/>
          </a:p>
        </p:txBody>
      </p:sp>
      <p:graphicFrame>
        <p:nvGraphicFramePr>
          <p:cNvPr id="5" name="4 Marcador de contenido"/>
          <p:cNvGraphicFramePr>
            <a:graphicFrameLocks noGrp="1"/>
          </p:cNvGraphicFramePr>
          <p:nvPr>
            <p:ph sz="quarter" idx="2"/>
            <p:extLst>
              <p:ext uri="{D42A27DB-BD31-4B8C-83A1-F6EECF244321}">
                <p14:modId xmlns:p14="http://schemas.microsoft.com/office/powerpoint/2010/main" xmlns="" val="1281060615"/>
              </p:ext>
            </p:extLst>
          </p:nvPr>
        </p:nvGraphicFramePr>
        <p:xfrm>
          <a:off x="609600" y="2438400"/>
          <a:ext cx="3886200" cy="2715768"/>
        </p:xfrm>
        <a:graphic>
          <a:graphicData uri="http://schemas.openxmlformats.org/drawingml/2006/table">
            <a:tbl>
              <a:tblPr firstRow="1" bandRow="1">
                <a:tableStyleId>{5C22544A-7EE6-4342-B048-85BDC9FD1C3A}</a:tableStyleId>
              </a:tblPr>
              <a:tblGrid>
                <a:gridCol w="938064"/>
                <a:gridCol w="792088"/>
                <a:gridCol w="864096"/>
                <a:gridCol w="648072"/>
                <a:gridCol w="643880"/>
              </a:tblGrid>
              <a:tr h="370840">
                <a:tc>
                  <a:txBody>
                    <a:bodyPr/>
                    <a:lstStyle/>
                    <a:p>
                      <a:pPr algn="ctr">
                        <a:lnSpc>
                          <a:spcPct val="115000"/>
                        </a:lnSpc>
                        <a:spcAft>
                          <a:spcPts val="0"/>
                        </a:spcAft>
                      </a:pPr>
                      <a:r>
                        <a:rPr lang="es-AR" sz="1800" b="1" i="0" dirty="0">
                          <a:solidFill>
                            <a:srgbClr val="000000"/>
                          </a:solidFill>
                          <a:effectLst/>
                          <a:latin typeface="Calibri"/>
                          <a:ea typeface="Times New Roman"/>
                          <a:cs typeface="Times New Roman"/>
                        </a:rPr>
                        <a:t>Rama</a:t>
                      </a:r>
                      <a:endParaRPr lang="es-AR" sz="1800" i="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400" b="1" i="0" dirty="0">
                          <a:solidFill>
                            <a:srgbClr val="000000"/>
                          </a:solidFill>
                          <a:effectLst/>
                          <a:latin typeface="Calibri"/>
                          <a:ea typeface="Times New Roman"/>
                          <a:cs typeface="Times New Roman"/>
                        </a:rPr>
                        <a:t>Noroeste 1</a:t>
                      </a:r>
                      <a:endParaRPr lang="es-AR" sz="1400" i="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400" b="1" i="0" dirty="0">
                          <a:solidFill>
                            <a:srgbClr val="000000"/>
                          </a:solidFill>
                          <a:effectLst/>
                          <a:latin typeface="Calibri"/>
                          <a:ea typeface="Times New Roman"/>
                          <a:cs typeface="Times New Roman"/>
                        </a:rPr>
                        <a:t>Noroeste 2</a:t>
                      </a:r>
                      <a:endParaRPr lang="es-AR" sz="1400" i="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400" b="1" i="0" dirty="0">
                          <a:solidFill>
                            <a:srgbClr val="000000"/>
                          </a:solidFill>
                          <a:effectLst/>
                          <a:latin typeface="Calibri"/>
                          <a:ea typeface="Times New Roman"/>
                          <a:cs typeface="Times New Roman"/>
                        </a:rPr>
                        <a:t>Oeste</a:t>
                      </a:r>
                      <a:endParaRPr lang="es-AR" sz="1400" i="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400" b="1" i="0" dirty="0">
                          <a:solidFill>
                            <a:srgbClr val="000000"/>
                          </a:solidFill>
                          <a:effectLst/>
                          <a:latin typeface="Calibri"/>
                          <a:ea typeface="Times New Roman"/>
                          <a:cs typeface="Times New Roman"/>
                        </a:rPr>
                        <a:t>Sur</a:t>
                      </a:r>
                      <a:endParaRPr lang="es-AR" sz="1400" i="0" dirty="0">
                        <a:effectLst/>
                        <a:latin typeface="Calibri"/>
                        <a:ea typeface="Calibri"/>
                        <a:cs typeface="Times New Roman"/>
                      </a:endParaRPr>
                    </a:p>
                  </a:txBody>
                  <a:tcPr marL="44450" marR="44450" marT="0" marB="0" anchor="ctr"/>
                </a:tc>
              </a:tr>
              <a:tr h="370840">
                <a:tc>
                  <a:txBody>
                    <a:bodyPr/>
                    <a:lstStyle/>
                    <a:p>
                      <a:pPr>
                        <a:lnSpc>
                          <a:spcPct val="115000"/>
                        </a:lnSpc>
                        <a:spcAft>
                          <a:spcPts val="0"/>
                        </a:spcAft>
                      </a:pPr>
                      <a:r>
                        <a:rPr lang="es-AR" sz="1800" b="1" i="0" dirty="0" smtClean="0">
                          <a:solidFill>
                            <a:srgbClr val="000000"/>
                          </a:solidFill>
                          <a:effectLst/>
                          <a:latin typeface="Calibri"/>
                          <a:ea typeface="Times New Roman"/>
                          <a:cs typeface="Times New Roman"/>
                        </a:rPr>
                        <a:t>Total</a:t>
                      </a:r>
                      <a:endParaRPr lang="es-AR" sz="18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100%</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100%</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100%</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100%</a:t>
                      </a:r>
                      <a:endParaRPr lang="es-AR" sz="1800" b="0" i="0" dirty="0">
                        <a:effectLst/>
                        <a:latin typeface="Calibri"/>
                        <a:ea typeface="Calibri"/>
                        <a:cs typeface="Times New Roman"/>
                      </a:endParaRPr>
                    </a:p>
                  </a:txBody>
                  <a:tcPr marL="44450" marR="44450" marT="0" marB="0" anchor="b"/>
                </a:tc>
              </a:tr>
              <a:tr h="370840">
                <a:tc>
                  <a:txBody>
                    <a:bodyPr/>
                    <a:lstStyle/>
                    <a:p>
                      <a:pPr>
                        <a:lnSpc>
                          <a:spcPct val="115000"/>
                        </a:lnSpc>
                        <a:spcAft>
                          <a:spcPts val="0"/>
                        </a:spcAft>
                      </a:pPr>
                      <a:r>
                        <a:rPr lang="es-AR" sz="1600" i="0" dirty="0" smtClean="0">
                          <a:solidFill>
                            <a:srgbClr val="000000"/>
                          </a:solidFill>
                          <a:effectLst/>
                          <a:latin typeface="Calibri"/>
                          <a:ea typeface="Times New Roman"/>
                          <a:cs typeface="Times New Roman"/>
                        </a:rPr>
                        <a:t>Aplicadas</a:t>
                      </a:r>
                      <a:endParaRPr lang="es-AR" sz="160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17%</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23%</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20%</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28%</a:t>
                      </a:r>
                      <a:endParaRPr lang="es-AR" sz="1800" b="0" i="0" dirty="0">
                        <a:effectLst/>
                        <a:latin typeface="Calibri"/>
                        <a:ea typeface="Calibri"/>
                        <a:cs typeface="Times New Roman"/>
                      </a:endParaRPr>
                    </a:p>
                  </a:txBody>
                  <a:tcPr marL="44450" marR="44450" marT="0" marB="0" anchor="b"/>
                </a:tc>
              </a:tr>
              <a:tr h="370840">
                <a:tc>
                  <a:txBody>
                    <a:bodyPr/>
                    <a:lstStyle/>
                    <a:p>
                      <a:pPr>
                        <a:lnSpc>
                          <a:spcPct val="115000"/>
                        </a:lnSpc>
                        <a:spcAft>
                          <a:spcPts val="0"/>
                        </a:spcAft>
                      </a:pPr>
                      <a:r>
                        <a:rPr lang="es-AR" sz="1600" i="0" dirty="0" smtClean="0">
                          <a:solidFill>
                            <a:srgbClr val="000000"/>
                          </a:solidFill>
                          <a:effectLst/>
                          <a:latin typeface="Calibri"/>
                          <a:ea typeface="Times New Roman"/>
                          <a:cs typeface="Times New Roman"/>
                        </a:rPr>
                        <a:t>Básicas</a:t>
                      </a:r>
                      <a:endParaRPr lang="es-AR" sz="160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8%</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3%</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5%</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35%</a:t>
                      </a:r>
                      <a:endParaRPr lang="es-AR" sz="1800" b="0" i="0" dirty="0">
                        <a:effectLst/>
                        <a:latin typeface="Calibri"/>
                        <a:ea typeface="Calibri"/>
                        <a:cs typeface="Times New Roman"/>
                      </a:endParaRPr>
                    </a:p>
                  </a:txBody>
                  <a:tcPr marL="44450" marR="44450" marT="0" marB="0" anchor="b"/>
                </a:tc>
              </a:tr>
              <a:tr h="370840">
                <a:tc>
                  <a:txBody>
                    <a:bodyPr/>
                    <a:lstStyle/>
                    <a:p>
                      <a:pPr>
                        <a:lnSpc>
                          <a:spcPct val="115000"/>
                        </a:lnSpc>
                        <a:spcAft>
                          <a:spcPts val="0"/>
                        </a:spcAft>
                      </a:pPr>
                      <a:r>
                        <a:rPr lang="es-AR" sz="1600" i="0" dirty="0" smtClean="0">
                          <a:solidFill>
                            <a:srgbClr val="000000"/>
                          </a:solidFill>
                          <a:effectLst/>
                          <a:latin typeface="Calibri"/>
                          <a:ea typeface="Times New Roman"/>
                          <a:cs typeface="Times New Roman"/>
                        </a:rPr>
                        <a:t>Salud</a:t>
                      </a:r>
                      <a:endParaRPr lang="es-AR" sz="160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a:solidFill>
                            <a:srgbClr val="000000"/>
                          </a:solidFill>
                          <a:effectLst/>
                          <a:latin typeface="Calibri"/>
                          <a:ea typeface="Times New Roman"/>
                          <a:cs typeface="Times New Roman"/>
                        </a:rPr>
                        <a:t>0%</a:t>
                      </a:r>
                      <a:endParaRPr lang="es-AR" sz="1800" b="0" i="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11%</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13%</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8%</a:t>
                      </a:r>
                      <a:endParaRPr lang="es-AR" sz="1800" b="0" i="0" dirty="0">
                        <a:effectLst/>
                        <a:latin typeface="Calibri"/>
                        <a:ea typeface="Calibri"/>
                        <a:cs typeface="Times New Roman"/>
                      </a:endParaRPr>
                    </a:p>
                  </a:txBody>
                  <a:tcPr marL="44450" marR="44450" marT="0" marB="0" anchor="b"/>
                </a:tc>
              </a:tr>
              <a:tr h="370840">
                <a:tc>
                  <a:txBody>
                    <a:bodyPr/>
                    <a:lstStyle/>
                    <a:p>
                      <a:pPr>
                        <a:lnSpc>
                          <a:spcPct val="115000"/>
                        </a:lnSpc>
                        <a:spcAft>
                          <a:spcPts val="0"/>
                        </a:spcAft>
                      </a:pPr>
                      <a:r>
                        <a:rPr lang="es-AR" sz="1600" i="0" dirty="0" smtClean="0">
                          <a:solidFill>
                            <a:srgbClr val="000000"/>
                          </a:solidFill>
                          <a:effectLst/>
                          <a:latin typeface="Calibri"/>
                          <a:ea typeface="Times New Roman"/>
                          <a:cs typeface="Times New Roman"/>
                        </a:rPr>
                        <a:t>Humanas</a:t>
                      </a:r>
                      <a:endParaRPr lang="es-AR" sz="160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a:solidFill>
                            <a:srgbClr val="000000"/>
                          </a:solidFill>
                          <a:effectLst/>
                          <a:latin typeface="Calibri"/>
                          <a:ea typeface="Times New Roman"/>
                          <a:cs typeface="Times New Roman"/>
                        </a:rPr>
                        <a:t>36%</a:t>
                      </a:r>
                      <a:endParaRPr lang="es-AR" sz="1800" b="0" i="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30%</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18%</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21%</a:t>
                      </a:r>
                      <a:endParaRPr lang="es-AR" sz="1800" b="0" i="0" dirty="0">
                        <a:effectLst/>
                        <a:latin typeface="Calibri"/>
                        <a:ea typeface="Calibri"/>
                        <a:cs typeface="Times New Roman"/>
                      </a:endParaRPr>
                    </a:p>
                  </a:txBody>
                  <a:tcPr marL="44450" marR="44450" marT="0" marB="0" anchor="b"/>
                </a:tc>
              </a:tr>
              <a:tr h="370840">
                <a:tc>
                  <a:txBody>
                    <a:bodyPr/>
                    <a:lstStyle/>
                    <a:p>
                      <a:pPr>
                        <a:lnSpc>
                          <a:spcPct val="115000"/>
                        </a:lnSpc>
                        <a:spcAft>
                          <a:spcPts val="0"/>
                        </a:spcAft>
                      </a:pPr>
                      <a:r>
                        <a:rPr lang="es-AR" sz="1600" b="1" i="0" dirty="0" smtClean="0">
                          <a:solidFill>
                            <a:srgbClr val="000000"/>
                          </a:solidFill>
                          <a:effectLst/>
                          <a:latin typeface="Calibri"/>
                          <a:ea typeface="Times New Roman"/>
                          <a:cs typeface="Times New Roman"/>
                        </a:rPr>
                        <a:t>Sociales</a:t>
                      </a:r>
                      <a:endParaRPr lang="es-AR" sz="16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1" i="0" dirty="0">
                          <a:solidFill>
                            <a:srgbClr val="000000"/>
                          </a:solidFill>
                          <a:effectLst/>
                          <a:latin typeface="Calibri"/>
                          <a:ea typeface="Times New Roman"/>
                          <a:cs typeface="Times New Roman"/>
                        </a:rPr>
                        <a:t>39%</a:t>
                      </a:r>
                      <a:endParaRPr lang="es-AR" sz="18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1" i="0" dirty="0">
                          <a:solidFill>
                            <a:srgbClr val="000000"/>
                          </a:solidFill>
                          <a:effectLst/>
                          <a:latin typeface="Calibri"/>
                          <a:ea typeface="Times New Roman"/>
                          <a:cs typeface="Times New Roman"/>
                        </a:rPr>
                        <a:t>34%</a:t>
                      </a:r>
                      <a:endParaRPr lang="es-AR" sz="18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1" i="0" dirty="0">
                          <a:solidFill>
                            <a:srgbClr val="000000"/>
                          </a:solidFill>
                          <a:effectLst/>
                          <a:latin typeface="Calibri"/>
                          <a:ea typeface="Times New Roman"/>
                          <a:cs typeface="Times New Roman"/>
                        </a:rPr>
                        <a:t>45%</a:t>
                      </a:r>
                      <a:endParaRPr lang="es-AR" sz="18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1" i="0" dirty="0">
                          <a:solidFill>
                            <a:srgbClr val="000000"/>
                          </a:solidFill>
                          <a:effectLst/>
                          <a:latin typeface="Calibri"/>
                          <a:ea typeface="Times New Roman"/>
                          <a:cs typeface="Times New Roman"/>
                        </a:rPr>
                        <a:t>40%</a:t>
                      </a:r>
                      <a:endParaRPr lang="es-AR" sz="1800" b="1" i="0" dirty="0">
                        <a:effectLst/>
                        <a:latin typeface="Calibri"/>
                        <a:ea typeface="Calibri"/>
                        <a:cs typeface="Times New Roman"/>
                      </a:endParaRPr>
                    </a:p>
                  </a:txBody>
                  <a:tcPr marL="44450" marR="44450" marT="0" marB="0" anchor="b"/>
                </a:tc>
              </a:tr>
            </a:tbl>
          </a:graphicData>
        </a:graphic>
      </p:graphicFrame>
      <p:graphicFrame>
        <p:nvGraphicFramePr>
          <p:cNvPr id="6" name="5 Marcador de contenido"/>
          <p:cNvGraphicFramePr>
            <a:graphicFrameLocks noGrp="1"/>
          </p:cNvGraphicFramePr>
          <p:nvPr>
            <p:ph sz="quarter" idx="4"/>
            <p:extLst>
              <p:ext uri="{D42A27DB-BD31-4B8C-83A1-F6EECF244321}">
                <p14:modId xmlns:p14="http://schemas.microsoft.com/office/powerpoint/2010/main" xmlns="" val="1685444580"/>
              </p:ext>
            </p:extLst>
          </p:nvPr>
        </p:nvGraphicFramePr>
        <p:xfrm>
          <a:off x="4716016" y="2492896"/>
          <a:ext cx="4104456" cy="3485729"/>
        </p:xfrm>
        <a:graphic>
          <a:graphicData uri="http://schemas.openxmlformats.org/drawingml/2006/table">
            <a:tbl>
              <a:tblPr firstRow="1" bandRow="1">
                <a:tableStyleId>{5C22544A-7EE6-4342-B048-85BDC9FD1C3A}</a:tableStyleId>
              </a:tblPr>
              <a:tblGrid>
                <a:gridCol w="973235"/>
                <a:gridCol w="990838"/>
                <a:gridCol w="912625"/>
                <a:gridCol w="628844"/>
                <a:gridCol w="598914"/>
              </a:tblGrid>
              <a:tr h="575839">
                <a:tc>
                  <a:txBody>
                    <a:bodyPr/>
                    <a:lstStyle/>
                    <a:p>
                      <a:pPr algn="ctr">
                        <a:lnSpc>
                          <a:spcPct val="115000"/>
                        </a:lnSpc>
                        <a:spcAft>
                          <a:spcPts val="0"/>
                        </a:spcAft>
                      </a:pPr>
                      <a:r>
                        <a:rPr lang="es-AR" sz="1600" b="1" i="0" dirty="0">
                          <a:solidFill>
                            <a:srgbClr val="000000"/>
                          </a:solidFill>
                          <a:effectLst/>
                          <a:latin typeface="Calibri"/>
                          <a:ea typeface="Times New Roman"/>
                          <a:cs typeface="Times New Roman"/>
                        </a:rPr>
                        <a:t>Rama</a:t>
                      </a:r>
                      <a:endParaRPr lang="es-AR" sz="1600" i="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600" b="1" i="0" dirty="0">
                          <a:solidFill>
                            <a:srgbClr val="000000"/>
                          </a:solidFill>
                          <a:effectLst/>
                          <a:latin typeface="Calibri"/>
                          <a:ea typeface="Times New Roman"/>
                          <a:cs typeface="Times New Roman"/>
                        </a:rPr>
                        <a:t>Noroeste 1</a:t>
                      </a:r>
                      <a:endParaRPr lang="es-AR" sz="1600" i="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600" b="1" i="0" dirty="0">
                          <a:solidFill>
                            <a:srgbClr val="000000"/>
                          </a:solidFill>
                          <a:effectLst/>
                          <a:latin typeface="Calibri"/>
                          <a:ea typeface="Times New Roman"/>
                          <a:cs typeface="Times New Roman"/>
                        </a:rPr>
                        <a:t>Noroeste 2</a:t>
                      </a:r>
                      <a:endParaRPr lang="es-AR" sz="1600" i="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600" b="1" i="0" dirty="0">
                          <a:solidFill>
                            <a:srgbClr val="000000"/>
                          </a:solidFill>
                          <a:effectLst/>
                          <a:latin typeface="Calibri"/>
                          <a:ea typeface="Times New Roman"/>
                          <a:cs typeface="Times New Roman"/>
                        </a:rPr>
                        <a:t>Oeste</a:t>
                      </a:r>
                      <a:endParaRPr lang="es-AR" sz="1600" i="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1600" b="1" i="0" dirty="0">
                          <a:solidFill>
                            <a:srgbClr val="000000"/>
                          </a:solidFill>
                          <a:effectLst/>
                          <a:latin typeface="Calibri"/>
                          <a:ea typeface="Times New Roman"/>
                          <a:cs typeface="Times New Roman"/>
                        </a:rPr>
                        <a:t>Sur</a:t>
                      </a:r>
                      <a:endParaRPr lang="es-AR" sz="1600" i="0" dirty="0">
                        <a:effectLst/>
                        <a:latin typeface="Calibri"/>
                        <a:ea typeface="Calibri"/>
                        <a:cs typeface="Times New Roman"/>
                      </a:endParaRPr>
                    </a:p>
                  </a:txBody>
                  <a:tcPr marL="44450" marR="44450" marT="0" marB="0" anchor="ctr"/>
                </a:tc>
              </a:tr>
              <a:tr h="625312">
                <a:tc>
                  <a:txBody>
                    <a:bodyPr/>
                    <a:lstStyle/>
                    <a:p>
                      <a:pPr>
                        <a:lnSpc>
                          <a:spcPct val="115000"/>
                        </a:lnSpc>
                        <a:spcAft>
                          <a:spcPts val="0"/>
                        </a:spcAft>
                      </a:pPr>
                      <a:r>
                        <a:rPr lang="es-AR" sz="1600" b="1" i="0" dirty="0" smtClean="0">
                          <a:solidFill>
                            <a:srgbClr val="000000"/>
                          </a:solidFill>
                          <a:effectLst/>
                          <a:latin typeface="Calibri"/>
                          <a:ea typeface="Times New Roman"/>
                          <a:cs typeface="Times New Roman"/>
                        </a:rPr>
                        <a:t>Total</a:t>
                      </a:r>
                      <a:endParaRPr lang="es-AR" sz="16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i="0" dirty="0">
                          <a:solidFill>
                            <a:srgbClr val="000000"/>
                          </a:solidFill>
                          <a:effectLst/>
                          <a:latin typeface="Calibri"/>
                          <a:ea typeface="Times New Roman"/>
                          <a:cs typeface="Times New Roman"/>
                        </a:rPr>
                        <a:t>100%</a:t>
                      </a:r>
                      <a:endParaRPr lang="es-AR" sz="16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i="0" dirty="0">
                          <a:solidFill>
                            <a:srgbClr val="000000"/>
                          </a:solidFill>
                          <a:effectLst/>
                          <a:latin typeface="Calibri"/>
                          <a:ea typeface="Times New Roman"/>
                          <a:cs typeface="Times New Roman"/>
                        </a:rPr>
                        <a:t>100%</a:t>
                      </a:r>
                      <a:endParaRPr lang="es-AR" sz="16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i="0" dirty="0">
                          <a:solidFill>
                            <a:srgbClr val="000000"/>
                          </a:solidFill>
                          <a:effectLst/>
                          <a:latin typeface="Calibri"/>
                          <a:ea typeface="Times New Roman"/>
                          <a:cs typeface="Times New Roman"/>
                        </a:rPr>
                        <a:t>100%</a:t>
                      </a:r>
                      <a:endParaRPr lang="es-AR" sz="16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600" b="0" i="0" dirty="0">
                          <a:solidFill>
                            <a:srgbClr val="000000"/>
                          </a:solidFill>
                          <a:effectLst/>
                          <a:latin typeface="Calibri"/>
                          <a:ea typeface="Times New Roman"/>
                          <a:cs typeface="Times New Roman"/>
                        </a:rPr>
                        <a:t>100%</a:t>
                      </a:r>
                      <a:endParaRPr lang="es-AR" sz="1600" b="0" i="0" dirty="0">
                        <a:effectLst/>
                        <a:latin typeface="Calibri"/>
                        <a:ea typeface="Calibri"/>
                        <a:cs typeface="Times New Roman"/>
                      </a:endParaRPr>
                    </a:p>
                  </a:txBody>
                  <a:tcPr marL="44450" marR="44450" marT="0" marB="0" anchor="b"/>
                </a:tc>
              </a:tr>
              <a:tr h="380763">
                <a:tc>
                  <a:txBody>
                    <a:bodyPr/>
                    <a:lstStyle/>
                    <a:p>
                      <a:pPr>
                        <a:lnSpc>
                          <a:spcPct val="115000"/>
                        </a:lnSpc>
                        <a:spcAft>
                          <a:spcPts val="0"/>
                        </a:spcAft>
                      </a:pPr>
                      <a:r>
                        <a:rPr lang="es-AR" sz="1600" i="0" dirty="0" smtClean="0">
                          <a:solidFill>
                            <a:srgbClr val="000000"/>
                          </a:solidFill>
                          <a:effectLst/>
                          <a:latin typeface="Calibri"/>
                          <a:ea typeface="Times New Roman"/>
                          <a:cs typeface="Times New Roman"/>
                        </a:rPr>
                        <a:t>Aplicadas</a:t>
                      </a:r>
                      <a:endParaRPr lang="es-AR" sz="160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26%</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21%</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16%</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15%</a:t>
                      </a:r>
                      <a:endParaRPr lang="es-AR" sz="1800" b="0" i="0" dirty="0">
                        <a:effectLst/>
                        <a:latin typeface="Calibri"/>
                        <a:ea typeface="Calibri"/>
                        <a:cs typeface="Times New Roman"/>
                      </a:endParaRPr>
                    </a:p>
                  </a:txBody>
                  <a:tcPr marL="44450" marR="44450" marT="0" marB="0" anchor="b"/>
                </a:tc>
              </a:tr>
              <a:tr h="380763">
                <a:tc>
                  <a:txBody>
                    <a:bodyPr/>
                    <a:lstStyle/>
                    <a:p>
                      <a:pPr>
                        <a:lnSpc>
                          <a:spcPct val="115000"/>
                        </a:lnSpc>
                        <a:spcAft>
                          <a:spcPts val="0"/>
                        </a:spcAft>
                      </a:pPr>
                      <a:r>
                        <a:rPr lang="es-AR" sz="1600" i="0" dirty="0" smtClean="0">
                          <a:solidFill>
                            <a:srgbClr val="000000"/>
                          </a:solidFill>
                          <a:effectLst/>
                          <a:latin typeface="Calibri"/>
                          <a:ea typeface="Times New Roman"/>
                          <a:cs typeface="Times New Roman"/>
                        </a:rPr>
                        <a:t>Básicas</a:t>
                      </a:r>
                      <a:endParaRPr lang="es-AR" sz="160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9%</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a:t>
                      </a:r>
                      <a:endParaRPr lang="es-AR" sz="1800" b="0" i="0" dirty="0">
                        <a:effectLst/>
                        <a:latin typeface="Calibri"/>
                        <a:ea typeface="Calibri"/>
                        <a:cs typeface="Times New Roman"/>
                      </a:endParaRPr>
                    </a:p>
                  </a:txBody>
                  <a:tcPr marL="44450" marR="44450" marT="0" marB="0" anchor="b"/>
                </a:tc>
              </a:tr>
              <a:tr h="380763">
                <a:tc>
                  <a:txBody>
                    <a:bodyPr/>
                    <a:lstStyle/>
                    <a:p>
                      <a:pPr>
                        <a:lnSpc>
                          <a:spcPct val="115000"/>
                        </a:lnSpc>
                        <a:spcAft>
                          <a:spcPts val="0"/>
                        </a:spcAft>
                      </a:pPr>
                      <a:r>
                        <a:rPr lang="es-AR" sz="1600" i="0" dirty="0" smtClean="0">
                          <a:solidFill>
                            <a:srgbClr val="000000"/>
                          </a:solidFill>
                          <a:effectLst/>
                          <a:latin typeface="Calibri"/>
                          <a:ea typeface="Times New Roman"/>
                          <a:cs typeface="Times New Roman"/>
                        </a:rPr>
                        <a:t>Salud</a:t>
                      </a:r>
                      <a:endParaRPr lang="es-AR" sz="160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a:solidFill>
                            <a:srgbClr val="000000"/>
                          </a:solidFill>
                          <a:effectLst/>
                          <a:latin typeface="Calibri"/>
                          <a:ea typeface="Times New Roman"/>
                          <a:cs typeface="Times New Roman"/>
                        </a:rPr>
                        <a:t>0%</a:t>
                      </a:r>
                      <a:endParaRPr lang="es-AR" sz="1800" b="0" i="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12%</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4%</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8%</a:t>
                      </a:r>
                      <a:endParaRPr lang="es-AR" sz="1800" b="0" i="0" dirty="0">
                        <a:effectLst/>
                        <a:latin typeface="Calibri"/>
                        <a:ea typeface="Calibri"/>
                        <a:cs typeface="Times New Roman"/>
                      </a:endParaRPr>
                    </a:p>
                  </a:txBody>
                  <a:tcPr marL="44450" marR="44450" marT="0" marB="0" anchor="b"/>
                </a:tc>
              </a:tr>
              <a:tr h="380763">
                <a:tc>
                  <a:txBody>
                    <a:bodyPr/>
                    <a:lstStyle/>
                    <a:p>
                      <a:pPr>
                        <a:lnSpc>
                          <a:spcPct val="115000"/>
                        </a:lnSpc>
                        <a:spcAft>
                          <a:spcPts val="0"/>
                        </a:spcAft>
                      </a:pPr>
                      <a:r>
                        <a:rPr lang="es-AR" sz="1600" i="0" dirty="0" smtClean="0">
                          <a:solidFill>
                            <a:srgbClr val="000000"/>
                          </a:solidFill>
                          <a:effectLst/>
                          <a:latin typeface="Calibri"/>
                          <a:ea typeface="Times New Roman"/>
                          <a:cs typeface="Times New Roman"/>
                        </a:rPr>
                        <a:t>Humanas</a:t>
                      </a:r>
                      <a:endParaRPr lang="es-AR" sz="160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a:solidFill>
                            <a:srgbClr val="000000"/>
                          </a:solidFill>
                          <a:effectLst/>
                          <a:latin typeface="Calibri"/>
                          <a:ea typeface="Times New Roman"/>
                          <a:cs typeface="Times New Roman"/>
                        </a:rPr>
                        <a:t>30%</a:t>
                      </a:r>
                      <a:endParaRPr lang="es-AR" sz="1800" b="0" i="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21%</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10%</a:t>
                      </a:r>
                      <a:endParaRPr lang="es-AR" sz="1800" b="0"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0" i="0" dirty="0">
                          <a:solidFill>
                            <a:srgbClr val="000000"/>
                          </a:solidFill>
                          <a:effectLst/>
                          <a:latin typeface="Calibri"/>
                          <a:ea typeface="Times New Roman"/>
                          <a:cs typeface="Times New Roman"/>
                        </a:rPr>
                        <a:t>13%</a:t>
                      </a:r>
                      <a:endParaRPr lang="es-AR" sz="1800" b="0" i="0" dirty="0">
                        <a:effectLst/>
                        <a:latin typeface="Calibri"/>
                        <a:ea typeface="Calibri"/>
                        <a:cs typeface="Times New Roman"/>
                      </a:endParaRPr>
                    </a:p>
                  </a:txBody>
                  <a:tcPr marL="44450" marR="44450" marT="0" marB="0" anchor="b"/>
                </a:tc>
              </a:tr>
              <a:tr h="380763">
                <a:tc>
                  <a:txBody>
                    <a:bodyPr/>
                    <a:lstStyle/>
                    <a:p>
                      <a:pPr>
                        <a:lnSpc>
                          <a:spcPct val="115000"/>
                        </a:lnSpc>
                        <a:spcAft>
                          <a:spcPts val="0"/>
                        </a:spcAft>
                      </a:pPr>
                      <a:r>
                        <a:rPr lang="es-AR" sz="1600" b="1" i="0" dirty="0" smtClean="0">
                          <a:solidFill>
                            <a:srgbClr val="000000"/>
                          </a:solidFill>
                          <a:effectLst/>
                          <a:latin typeface="Calibri"/>
                          <a:ea typeface="Times New Roman"/>
                          <a:cs typeface="Times New Roman"/>
                        </a:rPr>
                        <a:t>Sociales</a:t>
                      </a:r>
                      <a:endParaRPr lang="es-AR" sz="16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1" i="0" dirty="0">
                          <a:solidFill>
                            <a:srgbClr val="000000"/>
                          </a:solidFill>
                          <a:effectLst/>
                          <a:latin typeface="Calibri"/>
                          <a:ea typeface="Times New Roman"/>
                          <a:cs typeface="Times New Roman"/>
                        </a:rPr>
                        <a:t>36%</a:t>
                      </a:r>
                      <a:endParaRPr lang="es-AR" sz="18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1" i="0" dirty="0">
                          <a:solidFill>
                            <a:srgbClr val="000000"/>
                          </a:solidFill>
                          <a:effectLst/>
                          <a:latin typeface="Calibri"/>
                          <a:ea typeface="Times New Roman"/>
                          <a:cs typeface="Times New Roman"/>
                        </a:rPr>
                        <a:t>45%</a:t>
                      </a:r>
                      <a:endParaRPr lang="es-AR" sz="18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1" i="0" dirty="0">
                          <a:solidFill>
                            <a:srgbClr val="000000"/>
                          </a:solidFill>
                          <a:effectLst/>
                          <a:latin typeface="Calibri"/>
                          <a:ea typeface="Times New Roman"/>
                          <a:cs typeface="Times New Roman"/>
                        </a:rPr>
                        <a:t>69%</a:t>
                      </a:r>
                      <a:endParaRPr lang="es-AR" sz="1800" b="1" i="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800" b="1" i="0" dirty="0">
                          <a:solidFill>
                            <a:srgbClr val="000000"/>
                          </a:solidFill>
                          <a:effectLst/>
                          <a:latin typeface="Calibri"/>
                          <a:ea typeface="Times New Roman"/>
                          <a:cs typeface="Times New Roman"/>
                        </a:rPr>
                        <a:t>63%</a:t>
                      </a:r>
                      <a:endParaRPr lang="es-AR" sz="1800" b="1" i="0" dirty="0">
                        <a:effectLst/>
                        <a:latin typeface="Calibri"/>
                        <a:ea typeface="Calibri"/>
                        <a:cs typeface="Times New Roman"/>
                      </a:endParaRPr>
                    </a:p>
                  </a:txBody>
                  <a:tcPr marL="44450" marR="44450" marT="0" marB="0" anchor="b"/>
                </a:tc>
              </a:tr>
              <a:tr h="380763">
                <a:tc>
                  <a:txBody>
                    <a:bodyPr/>
                    <a:lstStyle/>
                    <a:p>
                      <a:endParaRPr lang="es-AR" sz="1600" i="0" dirty="0"/>
                    </a:p>
                  </a:txBody>
                  <a:tcPr/>
                </a:tc>
                <a:tc>
                  <a:txBody>
                    <a:bodyPr/>
                    <a:lstStyle/>
                    <a:p>
                      <a:endParaRPr lang="es-AR" sz="1800" i="0"/>
                    </a:p>
                  </a:txBody>
                  <a:tcPr/>
                </a:tc>
                <a:tc>
                  <a:txBody>
                    <a:bodyPr/>
                    <a:lstStyle/>
                    <a:p>
                      <a:endParaRPr lang="es-AR" sz="1800" i="0" dirty="0"/>
                    </a:p>
                  </a:txBody>
                  <a:tcPr/>
                </a:tc>
                <a:tc>
                  <a:txBody>
                    <a:bodyPr/>
                    <a:lstStyle/>
                    <a:p>
                      <a:endParaRPr lang="es-AR" sz="1800" i="0" dirty="0"/>
                    </a:p>
                  </a:txBody>
                  <a:tcPr/>
                </a:tc>
                <a:tc>
                  <a:txBody>
                    <a:bodyPr/>
                    <a:lstStyle/>
                    <a:p>
                      <a:endParaRPr lang="es-AR" sz="1800" i="0" dirty="0"/>
                    </a:p>
                  </a:txBody>
                  <a:tcPr/>
                </a:tc>
              </a:tr>
            </a:tbl>
          </a:graphicData>
        </a:graphic>
      </p:graphicFrame>
      <p:sp>
        <p:nvSpPr>
          <p:cNvPr id="8" name="7 Marcador de texto"/>
          <p:cNvSpPr>
            <a:spLocks noGrp="1"/>
          </p:cNvSpPr>
          <p:nvPr>
            <p:ph type="body" sz="quarter" idx="1"/>
          </p:nvPr>
        </p:nvSpPr>
        <p:spPr/>
        <p:txBody>
          <a:bodyPr/>
          <a:lstStyle/>
          <a:p>
            <a:pPr algn="ctr"/>
            <a:r>
              <a:rPr lang="es-MX" dirty="0" smtClean="0"/>
              <a:t>Carreras</a:t>
            </a:r>
            <a:endParaRPr lang="es-AR" dirty="0"/>
          </a:p>
        </p:txBody>
      </p:sp>
      <p:sp>
        <p:nvSpPr>
          <p:cNvPr id="9" name="8 Marcador de texto"/>
          <p:cNvSpPr>
            <a:spLocks noGrp="1"/>
          </p:cNvSpPr>
          <p:nvPr>
            <p:ph type="body" sz="quarter" idx="3"/>
          </p:nvPr>
        </p:nvSpPr>
        <p:spPr>
          <a:xfrm>
            <a:off x="4716016" y="1752600"/>
            <a:ext cx="4104456" cy="640080"/>
          </a:xfrm>
        </p:spPr>
        <p:txBody>
          <a:bodyPr/>
          <a:lstStyle/>
          <a:p>
            <a:pPr algn="ctr"/>
            <a:r>
              <a:rPr lang="es-MX" dirty="0" smtClean="0"/>
              <a:t>Estudiantes</a:t>
            </a:r>
            <a:endParaRPr lang="es-AR" dirty="0"/>
          </a:p>
        </p:txBody>
      </p:sp>
    </p:spTree>
    <p:extLst>
      <p:ext uri="{BB962C8B-B14F-4D97-AF65-F5344CB8AC3E}">
        <p14:creationId xmlns:p14="http://schemas.microsoft.com/office/powerpoint/2010/main" xmlns="" val="2721506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sz="quarter" idx="1"/>
            <p:extLst>
              <p:ext uri="{D42A27DB-BD31-4B8C-83A1-F6EECF244321}">
                <p14:modId xmlns:p14="http://schemas.microsoft.com/office/powerpoint/2010/main" xmlns="" val="439115091"/>
              </p:ext>
            </p:extLst>
          </p:nvPr>
        </p:nvGraphicFramePr>
        <p:xfrm>
          <a:off x="612775" y="1600200"/>
          <a:ext cx="8135689" cy="4853136"/>
        </p:xfrm>
        <a:graphic>
          <a:graphicData uri="http://schemas.openxmlformats.org/drawingml/2006/chart">
            <c:chart xmlns:c="http://schemas.openxmlformats.org/drawingml/2006/chart" xmlns:r="http://schemas.openxmlformats.org/officeDocument/2006/relationships" r:id="rId2"/>
          </a:graphicData>
        </a:graphic>
      </p:graphicFrame>
      <p:sp>
        <p:nvSpPr>
          <p:cNvPr id="10" name="1 Título"/>
          <p:cNvSpPr>
            <a:spLocks noGrp="1"/>
          </p:cNvSpPr>
          <p:nvPr>
            <p:ph type="title"/>
          </p:nvPr>
        </p:nvSpPr>
        <p:spPr>
          <a:solidFill>
            <a:schemeClr val="accent2"/>
          </a:solidFill>
        </p:spPr>
        <p:txBody>
          <a:bodyPr>
            <a:normAutofit/>
          </a:bodyPr>
          <a:lstStyle/>
          <a:p>
            <a:pPr algn="ctr" fontAlgn="auto">
              <a:spcAft>
                <a:spcPts val="0"/>
              </a:spcAft>
              <a:defRPr/>
            </a:pPr>
            <a:r>
              <a:rPr lang="es-AR" sz="2800" b="1" dirty="0" smtClean="0">
                <a:solidFill>
                  <a:schemeClr val="bg1">
                    <a:lumMod val="95000"/>
                  </a:schemeClr>
                </a:solidFill>
              </a:rPr>
              <a:t>Carreras y alumnos de las disciplinas de la rama Ciencias Sociales</a:t>
            </a:r>
            <a:endParaRPr lang="es-ES" sz="2800" b="1" dirty="0">
              <a:solidFill>
                <a:schemeClr val="bg1">
                  <a:lumMod val="95000"/>
                </a:schemeClr>
              </a:solidFill>
              <a:latin typeface="+mn-lt"/>
              <a:ea typeface="+mn-ea"/>
              <a:cs typeface="+mn-cs"/>
            </a:endParaRPr>
          </a:p>
        </p:txBody>
      </p:sp>
    </p:spTree>
    <p:extLst>
      <p:ext uri="{BB962C8B-B14F-4D97-AF65-F5344CB8AC3E}">
        <p14:creationId xmlns:p14="http://schemas.microsoft.com/office/powerpoint/2010/main" xmlns="" val="1790975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normAutofit fontScale="90000"/>
          </a:bodyPr>
          <a:lstStyle/>
          <a:p>
            <a:pPr algn="ctr" fontAlgn="auto">
              <a:spcBef>
                <a:spcPts val="1000"/>
              </a:spcBef>
              <a:spcAft>
                <a:spcPts val="0"/>
              </a:spcAft>
              <a:defRPr/>
            </a:pPr>
            <a:r>
              <a:rPr lang="es-AR" sz="3100" b="1" dirty="0" smtClean="0">
                <a:solidFill>
                  <a:schemeClr val="bg1">
                    <a:lumMod val="95000"/>
                  </a:schemeClr>
                </a:solidFill>
              </a:rPr>
              <a:t/>
            </a:r>
            <a:br>
              <a:rPr lang="es-AR" sz="3100" b="1" dirty="0" smtClean="0">
                <a:solidFill>
                  <a:schemeClr val="bg1">
                    <a:lumMod val="95000"/>
                  </a:schemeClr>
                </a:solidFill>
              </a:rPr>
            </a:br>
            <a:r>
              <a:rPr lang="es-AR" sz="3100" b="1" dirty="0" smtClean="0">
                <a:solidFill>
                  <a:schemeClr val="bg1">
                    <a:lumMod val="95000"/>
                  </a:schemeClr>
                </a:solidFill>
              </a:rPr>
              <a:t>Economía y Administración la disciplina más ofertada y demanda de la rama </a:t>
            </a:r>
            <a:r>
              <a:rPr lang="es-ES" sz="2800" dirty="0" smtClean="0"/>
              <a:t/>
            </a:r>
            <a:br>
              <a:rPr lang="es-ES" sz="2800" dirty="0" smtClean="0"/>
            </a:br>
            <a:r>
              <a:rPr lang="es-AR" sz="2500" b="1" dirty="0" smtClean="0">
                <a:solidFill>
                  <a:schemeClr val="bg1">
                    <a:lumMod val="95000"/>
                  </a:schemeClr>
                </a:solidFill>
              </a:rPr>
              <a:t> </a:t>
            </a:r>
            <a:endParaRPr lang="es-ES" sz="2500" b="1" dirty="0" smtClean="0">
              <a:solidFill>
                <a:schemeClr val="bg1">
                  <a:lumMod val="95000"/>
                </a:schemeClr>
              </a:solidFill>
            </a:endParaRPr>
          </a:p>
        </p:txBody>
      </p:sp>
      <p:graphicFrame>
        <p:nvGraphicFramePr>
          <p:cNvPr id="3" name="2 Tabla"/>
          <p:cNvGraphicFramePr>
            <a:graphicFrameLocks noGrp="1"/>
          </p:cNvGraphicFramePr>
          <p:nvPr/>
        </p:nvGraphicFramePr>
        <p:xfrm>
          <a:off x="428625" y="1857375"/>
          <a:ext cx="3786188" cy="3714750"/>
        </p:xfrm>
        <a:graphic>
          <a:graphicData uri="http://schemas.openxmlformats.org/drawingml/2006/table">
            <a:tbl>
              <a:tblPr/>
              <a:tblGrid>
                <a:gridCol w="2506348"/>
                <a:gridCol w="639920"/>
                <a:gridCol w="639920"/>
              </a:tblGrid>
              <a:tr h="450266">
                <a:tc>
                  <a:txBody>
                    <a:bodyPr/>
                    <a:lstStyle/>
                    <a:p>
                      <a:pPr algn="l" fontAlgn="b"/>
                      <a:r>
                        <a:rPr lang="es-AR" sz="1800" b="1" i="0" u="none" strike="noStrike" dirty="0">
                          <a:solidFill>
                            <a:srgbClr val="000000"/>
                          </a:solidFill>
                          <a:latin typeface="Calibri"/>
                        </a:rPr>
                        <a:t>Total general</a:t>
                      </a:r>
                      <a:endParaRPr lang="es-ES" sz="1800" b="1" i="0" u="none" strike="noStrike" dirty="0">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fontAlgn="b"/>
                      <a:r>
                        <a:rPr lang="es-AR" sz="1800" b="1" i="0" u="none" strike="noStrike">
                          <a:solidFill>
                            <a:srgbClr val="000000"/>
                          </a:solidFill>
                          <a:latin typeface="Calibri"/>
                        </a:rPr>
                        <a:t>56</a:t>
                      </a:r>
                      <a:endParaRPr lang="es-ES" sz="1800" b="1"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fontAlgn="b"/>
                      <a:r>
                        <a:rPr lang="es-AR" sz="1800" b="1" i="0" u="none" strike="noStrike">
                          <a:solidFill>
                            <a:srgbClr val="000000"/>
                          </a:solidFill>
                          <a:latin typeface="Calibri"/>
                        </a:rPr>
                        <a:t>100%</a:t>
                      </a:r>
                      <a:endParaRPr lang="es-ES" sz="1800" b="1"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562888">
                <a:tc>
                  <a:txBody>
                    <a:bodyPr/>
                    <a:lstStyle/>
                    <a:p>
                      <a:pPr algn="l" fontAlgn="b"/>
                      <a:r>
                        <a:rPr lang="es-AR" sz="1800" b="0" i="0" u="none" strike="noStrike">
                          <a:solidFill>
                            <a:srgbClr val="000000"/>
                          </a:solidFill>
                          <a:latin typeface="Calibri"/>
                        </a:rPr>
                        <a:t>Administración - Dirección</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AR" sz="1800" b="0" i="0" u="none" strike="noStrike" dirty="0">
                          <a:solidFill>
                            <a:srgbClr val="000000"/>
                          </a:solidFill>
                          <a:latin typeface="Calibri"/>
                        </a:rPr>
                        <a:t>30</a:t>
                      </a:r>
                      <a:endParaRPr lang="es-ES" sz="1800" b="0" i="0" u="none" strike="noStrike" dirty="0">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AR" sz="1800" b="0" i="0" u="none" strike="noStrike">
                          <a:solidFill>
                            <a:srgbClr val="000000"/>
                          </a:solidFill>
                          <a:latin typeface="Calibri"/>
                        </a:rPr>
                        <a:t>54%</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450266">
                <a:tc>
                  <a:txBody>
                    <a:bodyPr/>
                    <a:lstStyle/>
                    <a:p>
                      <a:pPr algn="l" fontAlgn="b"/>
                      <a:r>
                        <a:rPr lang="es-AR" sz="1800" b="0" i="0" u="none" strike="noStrike">
                          <a:solidFill>
                            <a:srgbClr val="000000"/>
                          </a:solidFill>
                          <a:latin typeface="Calibri"/>
                        </a:rPr>
                        <a:t>Comercialización</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AR" sz="1800" b="0" i="0" u="none" strike="noStrike">
                          <a:solidFill>
                            <a:srgbClr val="000000"/>
                          </a:solidFill>
                          <a:latin typeface="Calibri"/>
                        </a:rPr>
                        <a:t>1</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AR" sz="1800" b="0" i="0" u="none" strike="noStrike">
                          <a:solidFill>
                            <a:srgbClr val="000000"/>
                          </a:solidFill>
                          <a:latin typeface="Calibri"/>
                        </a:rPr>
                        <a:t>2%</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50266">
                <a:tc>
                  <a:txBody>
                    <a:bodyPr/>
                    <a:lstStyle/>
                    <a:p>
                      <a:pPr algn="l" fontAlgn="b"/>
                      <a:r>
                        <a:rPr lang="es-AR" sz="1800" b="0" i="0" u="none" strike="noStrike" dirty="0">
                          <a:solidFill>
                            <a:srgbClr val="000000"/>
                          </a:solidFill>
                          <a:latin typeface="Calibri"/>
                        </a:rPr>
                        <a:t>Comercio Exterior</a:t>
                      </a:r>
                      <a:endParaRPr lang="es-ES" sz="1800" b="0" i="0" u="none" strike="noStrike" dirty="0">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AR" sz="1800" b="0" i="0" u="none" strike="noStrike">
                          <a:solidFill>
                            <a:srgbClr val="000000"/>
                          </a:solidFill>
                          <a:latin typeface="Calibri"/>
                        </a:rPr>
                        <a:t>4</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AR" sz="1800" b="0" i="0" u="none" strike="noStrike">
                          <a:solidFill>
                            <a:srgbClr val="000000"/>
                          </a:solidFill>
                          <a:latin typeface="Calibri"/>
                        </a:rPr>
                        <a:t>7%</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450266">
                <a:tc>
                  <a:txBody>
                    <a:bodyPr/>
                    <a:lstStyle/>
                    <a:p>
                      <a:pPr algn="l" fontAlgn="b"/>
                      <a:r>
                        <a:rPr lang="es-AR" sz="1800" b="0" i="0" u="none" strike="noStrike">
                          <a:solidFill>
                            <a:srgbClr val="000000"/>
                          </a:solidFill>
                          <a:latin typeface="Calibri"/>
                        </a:rPr>
                        <a:t>Contabilidad</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AR" sz="1800" b="0" i="0" u="none" strike="noStrike">
                          <a:solidFill>
                            <a:srgbClr val="000000"/>
                          </a:solidFill>
                          <a:latin typeface="Calibri"/>
                        </a:rPr>
                        <a:t>7</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AR" sz="1800" b="0" i="0" u="none" strike="noStrike" dirty="0">
                          <a:solidFill>
                            <a:srgbClr val="000000"/>
                          </a:solidFill>
                          <a:latin typeface="Calibri"/>
                        </a:rPr>
                        <a:t>13%</a:t>
                      </a:r>
                      <a:endParaRPr lang="es-ES" sz="1800" b="0" i="0" u="none" strike="noStrike" dirty="0">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50266">
                <a:tc>
                  <a:txBody>
                    <a:bodyPr/>
                    <a:lstStyle/>
                    <a:p>
                      <a:pPr algn="l" fontAlgn="b"/>
                      <a:r>
                        <a:rPr lang="es-AR" sz="1800" b="0" i="0" u="none" strike="noStrike">
                          <a:solidFill>
                            <a:srgbClr val="000000"/>
                          </a:solidFill>
                          <a:latin typeface="Calibri"/>
                        </a:rPr>
                        <a:t>Economía </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AR" sz="1800" b="0" i="0" u="none" strike="noStrike" dirty="0">
                          <a:solidFill>
                            <a:srgbClr val="000000"/>
                          </a:solidFill>
                          <a:latin typeface="Calibri"/>
                        </a:rPr>
                        <a:t>9</a:t>
                      </a:r>
                      <a:endParaRPr lang="es-ES" sz="1800" b="0" i="0" u="none" strike="noStrike" dirty="0">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AR" sz="1800" b="0" i="0" u="none" strike="noStrike">
                          <a:solidFill>
                            <a:srgbClr val="000000"/>
                          </a:solidFill>
                          <a:latin typeface="Calibri"/>
                        </a:rPr>
                        <a:t>16%</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450266">
                <a:tc>
                  <a:txBody>
                    <a:bodyPr/>
                    <a:lstStyle/>
                    <a:p>
                      <a:pPr algn="l" fontAlgn="b"/>
                      <a:r>
                        <a:rPr lang="es-AR" sz="1800" b="0" i="0" u="none" strike="noStrike">
                          <a:solidFill>
                            <a:srgbClr val="000000"/>
                          </a:solidFill>
                          <a:latin typeface="Calibri"/>
                        </a:rPr>
                        <a:t>Martillero Público</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AR" sz="1800" b="0" i="0" u="none" strike="noStrike">
                          <a:solidFill>
                            <a:srgbClr val="000000"/>
                          </a:solidFill>
                          <a:latin typeface="Calibri"/>
                        </a:rPr>
                        <a:t>4</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AR" sz="1800" b="0" i="0" u="none" strike="noStrike" dirty="0">
                          <a:solidFill>
                            <a:srgbClr val="000000"/>
                          </a:solidFill>
                          <a:latin typeface="Calibri"/>
                        </a:rPr>
                        <a:t>7%</a:t>
                      </a:r>
                      <a:endParaRPr lang="es-ES" sz="1800" b="0" i="0" u="none" strike="noStrike" dirty="0">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50266">
                <a:tc>
                  <a:txBody>
                    <a:bodyPr/>
                    <a:lstStyle/>
                    <a:p>
                      <a:pPr algn="l" fontAlgn="b"/>
                      <a:r>
                        <a:rPr lang="es-AR" sz="1800" b="0" i="0" u="none" strike="noStrike">
                          <a:solidFill>
                            <a:srgbClr val="000000"/>
                          </a:solidFill>
                          <a:latin typeface="Calibri"/>
                        </a:rPr>
                        <a:t>Seguros</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AR" sz="1800" b="0" i="0" u="none" strike="noStrike">
                          <a:solidFill>
                            <a:srgbClr val="000000"/>
                          </a:solidFill>
                          <a:latin typeface="Calibri"/>
                        </a:rPr>
                        <a:t>1</a:t>
                      </a:r>
                      <a:endParaRPr lang="es-ES" sz="1800" b="0" i="0" u="none" strike="noStrike">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AR" sz="1800" b="0" i="0" u="none" strike="noStrike" dirty="0">
                          <a:solidFill>
                            <a:srgbClr val="000000"/>
                          </a:solidFill>
                          <a:latin typeface="Calibri"/>
                        </a:rPr>
                        <a:t>2%</a:t>
                      </a:r>
                      <a:endParaRPr lang="es-ES" sz="1800" b="0" i="0" u="none" strike="noStrike" dirty="0">
                        <a:solidFill>
                          <a:srgbClr val="000000"/>
                        </a:solidFill>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bl>
          </a:graphicData>
        </a:graphic>
      </p:graphicFrame>
      <p:sp>
        <p:nvSpPr>
          <p:cNvPr id="8" name="11 Marcador de contenido"/>
          <p:cNvSpPr txBox="1">
            <a:spLocks/>
          </p:cNvSpPr>
          <p:nvPr/>
        </p:nvSpPr>
        <p:spPr>
          <a:xfrm>
            <a:off x="4357688" y="1571625"/>
            <a:ext cx="4572000" cy="4665663"/>
          </a:xfrm>
          <a:prstGeom prst="rect">
            <a:avLst/>
          </a:prstGeom>
          <a:noFill/>
        </p:spPr>
        <p:txBody>
          <a:bodyPr>
            <a:spAutoFit/>
          </a:bodyPr>
          <a:lstStyle/>
          <a:p>
            <a:pPr marL="320040" indent="-320040" fontAlgn="auto">
              <a:spcBef>
                <a:spcPts val="700"/>
              </a:spcBef>
              <a:spcAft>
                <a:spcPts val="0"/>
              </a:spcAft>
              <a:buClr>
                <a:schemeClr val="accent2"/>
              </a:buClr>
              <a:buSzPct val="60000"/>
              <a:buFont typeface="Wingdings"/>
              <a:buChar char=""/>
              <a:defRPr/>
            </a:pPr>
            <a:r>
              <a:rPr lang="es-AR" sz="2000" dirty="0">
                <a:latin typeface="+mn-lt"/>
              </a:rPr>
              <a:t>56 carreras ofrece la disciplina</a:t>
            </a:r>
          </a:p>
          <a:p>
            <a:pPr marL="320040" indent="-320040" algn="just" fontAlgn="auto">
              <a:spcBef>
                <a:spcPts val="700"/>
              </a:spcBef>
              <a:spcAft>
                <a:spcPts val="0"/>
              </a:spcAft>
              <a:buClr>
                <a:schemeClr val="accent2"/>
              </a:buClr>
              <a:buSzPct val="60000"/>
              <a:buFont typeface="Wingdings"/>
              <a:buChar char=""/>
              <a:defRPr/>
            </a:pPr>
            <a:r>
              <a:rPr lang="es-AR" sz="2000" dirty="0">
                <a:latin typeface="+mn-lt"/>
              </a:rPr>
              <a:t>30 carrera pertenecen al área Administración-Dirección </a:t>
            </a:r>
          </a:p>
          <a:p>
            <a:pPr marL="320040" indent="-320040" algn="just" fontAlgn="auto">
              <a:spcBef>
                <a:spcPts val="700"/>
              </a:spcBef>
              <a:spcAft>
                <a:spcPts val="0"/>
              </a:spcAft>
              <a:buClr>
                <a:schemeClr val="accent2"/>
              </a:buClr>
              <a:buSzPct val="60000"/>
              <a:buFont typeface="Wingdings"/>
              <a:buChar char=""/>
              <a:defRPr/>
            </a:pPr>
            <a:r>
              <a:rPr lang="es-AR" sz="2000" dirty="0">
                <a:latin typeface="+mn-lt"/>
              </a:rPr>
              <a:t>Cada 100 estudiantes de Ciencias Sociales, 50 están inscriptos en carreras de la disciplina Administración-Dirección </a:t>
            </a:r>
          </a:p>
          <a:p>
            <a:pPr marL="320040" indent="-320040" fontAlgn="auto">
              <a:spcBef>
                <a:spcPts val="700"/>
              </a:spcBef>
              <a:spcAft>
                <a:spcPts val="0"/>
              </a:spcAft>
              <a:buClr>
                <a:schemeClr val="accent2"/>
              </a:buClr>
              <a:buSzPct val="60000"/>
              <a:buFont typeface="Wingdings"/>
              <a:buChar char=""/>
              <a:defRPr/>
            </a:pPr>
            <a:r>
              <a:rPr lang="es-AR" sz="2000" dirty="0">
                <a:latin typeface="+mn-lt"/>
              </a:rPr>
              <a:t>En los últimos 3 años se incorporaron carreras no tradicionales como:</a:t>
            </a:r>
          </a:p>
          <a:p>
            <a:pPr marL="320040" indent="-320040" algn="just" fontAlgn="auto">
              <a:spcBef>
                <a:spcPts val="700"/>
              </a:spcBef>
              <a:spcAft>
                <a:spcPts val="0"/>
              </a:spcAft>
              <a:buClr>
                <a:schemeClr val="accent1">
                  <a:lumMod val="75000"/>
                </a:schemeClr>
              </a:buClr>
              <a:buSzPct val="60000"/>
              <a:buFont typeface="Wingdings" pitchFamily="2" charset="2"/>
              <a:buChar char="q"/>
              <a:defRPr/>
            </a:pPr>
            <a:r>
              <a:rPr lang="es-AR" dirty="0">
                <a:latin typeface="+mn-lt"/>
              </a:rPr>
              <a:t>Licenciaturas en en Dirección de Organizaciones de la Soc. Civil, Gestión Tributaria y Gestión de Seguros </a:t>
            </a:r>
          </a:p>
          <a:p>
            <a:pPr marL="320040" indent="-320040" algn="just" fontAlgn="auto">
              <a:spcBef>
                <a:spcPts val="700"/>
              </a:spcBef>
              <a:spcAft>
                <a:spcPts val="0"/>
              </a:spcAft>
              <a:buClr>
                <a:schemeClr val="accent1">
                  <a:lumMod val="75000"/>
                </a:schemeClr>
              </a:buClr>
              <a:buSzPct val="60000"/>
              <a:buFont typeface="Wingdings" pitchFamily="2" charset="2"/>
              <a:buChar char="q"/>
              <a:defRPr/>
            </a:pPr>
            <a:r>
              <a:rPr lang="es-AR" dirty="0">
                <a:latin typeface="+mn-lt"/>
              </a:rPr>
              <a:t>Tecnicatura en Gestión Universitaria, Gestión de Empresas Fúnebres y en Economía Social y Solidaria</a:t>
            </a:r>
            <a:endParaRPr lang="es-ES" dirty="0">
              <a:latin typeface="+mn-lt"/>
            </a:endParaRPr>
          </a:p>
        </p:txBody>
      </p:sp>
    </p:spTree>
    <p:extLst>
      <p:ext uri="{BB962C8B-B14F-4D97-AF65-F5344CB8AC3E}">
        <p14:creationId xmlns:p14="http://schemas.microsoft.com/office/powerpoint/2010/main" xmlns="" val="315351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normAutofit/>
          </a:bodyPr>
          <a:lstStyle/>
          <a:p>
            <a:pPr fontAlgn="auto">
              <a:spcAft>
                <a:spcPts val="0"/>
              </a:spcAft>
              <a:defRPr/>
            </a:pPr>
            <a:r>
              <a:rPr lang="es-ES" sz="2800" b="1" dirty="0" smtClean="0">
                <a:solidFill>
                  <a:schemeClr val="bg1">
                    <a:lumMod val="95000"/>
                  </a:schemeClr>
                </a:solidFill>
              </a:rPr>
              <a:t>Derecho: una pequeña oferta de gran atractivo</a:t>
            </a:r>
          </a:p>
        </p:txBody>
      </p:sp>
      <p:graphicFrame>
        <p:nvGraphicFramePr>
          <p:cNvPr id="4" name="3 Tabla"/>
          <p:cNvGraphicFramePr>
            <a:graphicFrameLocks noGrp="1"/>
          </p:cNvGraphicFramePr>
          <p:nvPr>
            <p:extLst>
              <p:ext uri="{D42A27DB-BD31-4B8C-83A1-F6EECF244321}">
                <p14:modId xmlns:p14="http://schemas.microsoft.com/office/powerpoint/2010/main" xmlns="" val="2004268328"/>
              </p:ext>
            </p:extLst>
          </p:nvPr>
        </p:nvGraphicFramePr>
        <p:xfrm>
          <a:off x="539552" y="1857757"/>
          <a:ext cx="4318198" cy="4285869"/>
        </p:xfrm>
        <a:graphic>
          <a:graphicData uri="http://schemas.openxmlformats.org/drawingml/2006/table">
            <a:tbl>
              <a:tblPr/>
              <a:tblGrid>
                <a:gridCol w="2934159"/>
                <a:gridCol w="690418"/>
                <a:gridCol w="693621"/>
              </a:tblGrid>
              <a:tr h="408575">
                <a:tc>
                  <a:txBody>
                    <a:bodyPr/>
                    <a:lstStyle/>
                    <a:p>
                      <a:pPr algn="l" fontAlgn="b"/>
                      <a:r>
                        <a:rPr lang="es-ES" sz="1400" b="1" i="0" u="none" strike="noStrike" dirty="0">
                          <a:solidFill>
                            <a:srgbClr val="000000"/>
                          </a:solidFill>
                          <a:latin typeface="Calibri"/>
                        </a:rPr>
                        <a:t>Disciplinas de Ciencias Sociales</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1" i="0" u="none" strike="noStrike" dirty="0">
                          <a:solidFill>
                            <a:srgbClr val="000000"/>
                          </a:solidFill>
                          <a:latin typeface="Calibri"/>
                        </a:rPr>
                        <a:t>Carreras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1" i="0" u="none" strike="noStrike" dirty="0">
                          <a:solidFill>
                            <a:srgbClr val="000000"/>
                          </a:solidFill>
                          <a:latin typeface="Calibri"/>
                        </a:rPr>
                        <a:t>Alumnos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408575">
                <a:tc>
                  <a:txBody>
                    <a:bodyPr/>
                    <a:lstStyle/>
                    <a:p>
                      <a:pPr algn="l" fontAlgn="b"/>
                      <a:r>
                        <a:rPr lang="es-ES" sz="1400" b="1" i="0" u="none" strike="noStrike" dirty="0">
                          <a:solidFill>
                            <a:srgbClr val="000000"/>
                          </a:solidFill>
                          <a:latin typeface="Calibri"/>
                        </a:rPr>
                        <a:t>Total general</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1" i="0" u="none" strike="noStrike">
                          <a:solidFill>
                            <a:srgbClr val="000000"/>
                          </a:solidFill>
                          <a:latin typeface="Calibri"/>
                        </a:rPr>
                        <a:t>100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1" i="0" u="none" strike="noStrike" dirty="0">
                          <a:solidFill>
                            <a:srgbClr val="000000"/>
                          </a:solidFill>
                          <a:latin typeface="Calibri"/>
                        </a:rPr>
                        <a:t>100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408575">
                <a:tc>
                  <a:txBody>
                    <a:bodyPr/>
                    <a:lstStyle/>
                    <a:p>
                      <a:pPr algn="l" fontAlgn="b"/>
                      <a:r>
                        <a:rPr lang="es-ES" sz="1400" b="0" i="0" u="none" strike="noStrike">
                          <a:solidFill>
                            <a:srgbClr val="000000"/>
                          </a:solidFill>
                          <a:latin typeface="Calibri"/>
                        </a:rPr>
                        <a:t>Sociología, Antropología y Servicio Social</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408575">
                <a:tc>
                  <a:txBody>
                    <a:bodyPr/>
                    <a:lstStyle/>
                    <a:p>
                      <a:pPr algn="l" fontAlgn="b"/>
                      <a:r>
                        <a:rPr lang="es-ES" sz="1400" b="0" i="0" u="none" strike="noStrike">
                          <a:solidFill>
                            <a:srgbClr val="000000"/>
                          </a:solidFill>
                          <a:latin typeface="Calibri"/>
                        </a:rPr>
                        <a:t>Relaciones Institucionales y Humanas</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ES" sz="1400" b="0" i="0" u="none" strike="noStrike">
                          <a:solidFill>
                            <a:srgbClr val="000000"/>
                          </a:solidFill>
                          <a:latin typeface="Calibri"/>
                        </a:rPr>
                        <a:t>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ES" sz="1400" b="0" i="0" u="none" strike="noStrike">
                          <a:solidFill>
                            <a:srgbClr val="000000"/>
                          </a:solidFill>
                          <a:latin typeface="Calibri"/>
                        </a:rPr>
                        <a:t>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08575">
                <a:tc>
                  <a:txBody>
                    <a:bodyPr/>
                    <a:lstStyle/>
                    <a:p>
                      <a:pPr algn="l" fontAlgn="b"/>
                      <a:r>
                        <a:rPr lang="es-ES" sz="1400" b="0" i="0" u="none" strike="noStrike">
                          <a:solidFill>
                            <a:srgbClr val="000000"/>
                          </a:solidFill>
                          <a:latin typeface="Calibri"/>
                        </a:rPr>
                        <a:t>Otras Cs. Sociales</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408575">
                <a:tc>
                  <a:txBody>
                    <a:bodyPr/>
                    <a:lstStyle/>
                    <a:p>
                      <a:pPr algn="l" fontAlgn="b"/>
                      <a:r>
                        <a:rPr lang="es-ES" sz="1400" b="1" i="0" u="none" strike="noStrike" dirty="0">
                          <a:solidFill>
                            <a:srgbClr val="000000"/>
                          </a:solidFill>
                          <a:latin typeface="Calibri"/>
                        </a:rPr>
                        <a:t>Economía y Administración</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b"/>
                      <a:r>
                        <a:rPr lang="es-ES" sz="1400" b="1" i="0" u="none" strike="noStrike" dirty="0">
                          <a:solidFill>
                            <a:srgbClr val="000000"/>
                          </a:solidFill>
                          <a:latin typeface="Calibri"/>
                        </a:rPr>
                        <a:t>46%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b"/>
                      <a:r>
                        <a:rPr lang="es-ES" sz="1400" b="1" i="0" u="none" strike="noStrike" dirty="0">
                          <a:solidFill>
                            <a:srgbClr val="000000"/>
                          </a:solidFill>
                          <a:latin typeface="Calibri"/>
                        </a:rPr>
                        <a:t>50%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r>
              <a:tr h="502859">
                <a:tc>
                  <a:txBody>
                    <a:bodyPr/>
                    <a:lstStyle/>
                    <a:p>
                      <a:pPr algn="l" fontAlgn="b"/>
                      <a:r>
                        <a:rPr lang="es-ES" sz="1800" b="1" i="0" u="none" strike="noStrike" dirty="0">
                          <a:solidFill>
                            <a:srgbClr val="000000"/>
                          </a:solidFill>
                          <a:latin typeface="Calibri"/>
                        </a:rPr>
                        <a:t>Derecho</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fontAlgn="b"/>
                      <a:r>
                        <a:rPr lang="es-ES" sz="1800" b="1" i="0" u="none" strike="noStrike" dirty="0">
                          <a:solidFill>
                            <a:srgbClr val="000000"/>
                          </a:solidFill>
                          <a:latin typeface="Calibri"/>
                        </a:rPr>
                        <a:t>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ctr" fontAlgn="b"/>
                      <a:r>
                        <a:rPr lang="es-ES" sz="1800" b="1" i="0" u="none" strike="noStrike" dirty="0">
                          <a:solidFill>
                            <a:srgbClr val="000000"/>
                          </a:solidFill>
                          <a:latin typeface="Calibri"/>
                        </a:rPr>
                        <a:t>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r>
              <a:tr h="408575">
                <a:tc>
                  <a:txBody>
                    <a:bodyPr/>
                    <a:lstStyle/>
                    <a:p>
                      <a:pPr algn="l" fontAlgn="b"/>
                      <a:r>
                        <a:rPr lang="es-ES" sz="1400" b="0" i="0" u="none" strike="noStrike">
                          <a:solidFill>
                            <a:srgbClr val="000000"/>
                          </a:solidFill>
                          <a:latin typeface="Calibri"/>
                        </a:rPr>
                        <a:t>Demografía y Geografía</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Calibri"/>
                        </a:rPr>
                        <a:t>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s-ES" sz="1400" b="0" i="0" u="none" strike="noStrike">
                          <a:solidFill>
                            <a:srgbClr val="000000"/>
                          </a:solidFill>
                          <a:latin typeface="Calibri"/>
                        </a:rPr>
                        <a:t>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59070">
                <a:tc>
                  <a:txBody>
                    <a:bodyPr/>
                    <a:lstStyle/>
                    <a:p>
                      <a:pPr algn="l" fontAlgn="b"/>
                      <a:r>
                        <a:rPr lang="es-ES" sz="1400" b="0" i="0" u="none" strike="noStrike">
                          <a:solidFill>
                            <a:srgbClr val="000000"/>
                          </a:solidFill>
                          <a:latin typeface="Calibri"/>
                        </a:rPr>
                        <a:t>Cs. Políticas, Relaciones Internacionales y Diplomacia</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dirty="0">
                          <a:solidFill>
                            <a:srgbClr val="000000"/>
                          </a:solidFill>
                          <a:latin typeface="Calibri"/>
                        </a:rPr>
                        <a:t>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392859">
                <a:tc>
                  <a:txBody>
                    <a:bodyPr/>
                    <a:lstStyle/>
                    <a:p>
                      <a:pPr algn="l" fontAlgn="b"/>
                      <a:r>
                        <a:rPr lang="es-ES" sz="1400" b="0" i="0" u="none" strike="noStrike">
                          <a:solidFill>
                            <a:srgbClr val="000000"/>
                          </a:solidFill>
                          <a:latin typeface="Calibri"/>
                        </a:rPr>
                        <a:t>Cs. de la Información y de la Comunicación</a:t>
                      </a:r>
                    </a:p>
                  </a:txBody>
                  <a:tcPr marL="9525"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es-ES" sz="1400" b="0" i="0" u="none" strike="noStrike">
                          <a:solidFill>
                            <a:srgbClr val="000000"/>
                          </a:solidFill>
                          <a:latin typeface="Calibri"/>
                        </a:rPr>
                        <a:t>12%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es-ES" sz="1400" b="0" i="0" u="none" strike="noStrike" dirty="0">
                          <a:solidFill>
                            <a:srgbClr val="000000"/>
                          </a:solidFill>
                          <a:latin typeface="Calibri"/>
                        </a:rPr>
                        <a:t>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bl>
          </a:graphicData>
        </a:graphic>
      </p:graphicFrame>
      <p:sp>
        <p:nvSpPr>
          <p:cNvPr id="26671" name="11 Marcador de contenido"/>
          <p:cNvSpPr txBox="1">
            <a:spLocks/>
          </p:cNvSpPr>
          <p:nvPr/>
        </p:nvSpPr>
        <p:spPr bwMode="auto">
          <a:xfrm>
            <a:off x="5027694" y="1340768"/>
            <a:ext cx="3929063" cy="5157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19088" indent="-319088">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spcBef>
                <a:spcPts val="700"/>
              </a:spcBef>
              <a:buClr>
                <a:schemeClr val="accent2"/>
              </a:buClr>
              <a:buSzPct val="60000"/>
              <a:buFont typeface="Wingdings" pitchFamily="2" charset="2"/>
              <a:buChar char=""/>
            </a:pPr>
            <a:r>
              <a:rPr lang="es-ES" altLang="es-AR" sz="2000" dirty="0" smtClean="0"/>
              <a:t>Disciplina Derecho: la 2º por  cantidad de alumnos a pesar de sus pocas carreras.</a:t>
            </a:r>
          </a:p>
          <a:p>
            <a:pPr>
              <a:spcBef>
                <a:spcPts val="700"/>
              </a:spcBef>
              <a:buClr>
                <a:schemeClr val="accent2"/>
              </a:buClr>
              <a:buSzPct val="60000"/>
              <a:buFont typeface="Wingdings" pitchFamily="2" charset="2"/>
              <a:buChar char=""/>
            </a:pPr>
            <a:r>
              <a:rPr lang="es-ES" altLang="es-AR" sz="2000" dirty="0" smtClean="0"/>
              <a:t>Ofrece Abogacía </a:t>
            </a:r>
            <a:r>
              <a:rPr lang="es-ES" altLang="es-AR" sz="2000" dirty="0"/>
              <a:t>y Procurador </a:t>
            </a:r>
            <a:endParaRPr lang="es-ES" altLang="es-AR" sz="2000" dirty="0" smtClean="0"/>
          </a:p>
          <a:p>
            <a:pPr>
              <a:spcBef>
                <a:spcPts val="700"/>
              </a:spcBef>
              <a:buClr>
                <a:schemeClr val="accent2"/>
              </a:buClr>
              <a:buSzPct val="60000"/>
              <a:buFont typeface="Wingdings" pitchFamily="2" charset="2"/>
              <a:buChar char=""/>
            </a:pPr>
            <a:r>
              <a:rPr lang="es-ES" altLang="es-AR" sz="2000" dirty="0" smtClean="0"/>
              <a:t>2 carreras de Abogacía en la Región con 15.000 alumnos (18%) de los estudiantes de la Rama.</a:t>
            </a:r>
            <a:endParaRPr lang="es-ES" altLang="es-AR" sz="2000" dirty="0"/>
          </a:p>
          <a:p>
            <a:pPr algn="just">
              <a:spcBef>
                <a:spcPts val="700"/>
              </a:spcBef>
              <a:buClr>
                <a:schemeClr val="accent2"/>
              </a:buClr>
              <a:buSzPct val="60000"/>
              <a:buFont typeface="Wingdings" pitchFamily="2" charset="2"/>
              <a:buChar char=""/>
            </a:pPr>
            <a:r>
              <a:rPr lang="es-ES" altLang="es-AR" sz="2000" dirty="0" smtClean="0"/>
              <a:t>30 </a:t>
            </a:r>
            <a:r>
              <a:rPr lang="es-ES" altLang="es-AR" sz="2000" dirty="0"/>
              <a:t>años </a:t>
            </a:r>
            <a:r>
              <a:rPr lang="es-ES" altLang="es-AR" sz="2000" dirty="0" smtClean="0"/>
              <a:t>tiene una de las carreras de Derecho. La otra, 10 años. </a:t>
            </a:r>
          </a:p>
          <a:p>
            <a:pPr algn="just">
              <a:spcBef>
                <a:spcPts val="700"/>
              </a:spcBef>
              <a:buClr>
                <a:schemeClr val="accent2"/>
              </a:buClr>
              <a:buSzPct val="60000"/>
              <a:buFont typeface="Wingdings" pitchFamily="2" charset="2"/>
              <a:buChar char=""/>
            </a:pPr>
            <a:r>
              <a:rPr lang="es-ES" altLang="es-AR" sz="2000" dirty="0" smtClean="0"/>
              <a:t>Notario </a:t>
            </a:r>
            <a:r>
              <a:rPr lang="es-ES" altLang="es-AR" sz="2000" dirty="0"/>
              <a:t>es el área de vacancia de la disciplina</a:t>
            </a:r>
          </a:p>
          <a:p>
            <a:pPr>
              <a:spcBef>
                <a:spcPts val="700"/>
              </a:spcBef>
              <a:buClr>
                <a:schemeClr val="accent2"/>
              </a:buClr>
              <a:buSzPct val="60000"/>
              <a:buFont typeface="Wingdings" pitchFamily="2" charset="2"/>
              <a:buChar char=""/>
            </a:pPr>
            <a:r>
              <a:rPr lang="es-ES" altLang="es-AR" sz="2000" dirty="0"/>
              <a:t>Territorialmente la oferta se localiza en zona sur </a:t>
            </a:r>
            <a:r>
              <a:rPr lang="es-ES" altLang="es-AR" sz="2000" dirty="0" smtClean="0"/>
              <a:t>y en </a:t>
            </a:r>
            <a:r>
              <a:rPr lang="es-ES" altLang="es-AR" sz="2000" dirty="0"/>
              <a:t>zona </a:t>
            </a:r>
            <a:r>
              <a:rPr lang="es-ES" altLang="es-AR" sz="2000" dirty="0" smtClean="0"/>
              <a:t>oeste.</a:t>
            </a:r>
            <a:endParaRPr lang="es-AR" altLang="es-AR" sz="2000" dirty="0"/>
          </a:p>
        </p:txBody>
      </p:sp>
    </p:spTree>
    <p:extLst>
      <p:ext uri="{BB962C8B-B14F-4D97-AF65-F5344CB8AC3E}">
        <p14:creationId xmlns:p14="http://schemas.microsoft.com/office/powerpoint/2010/main" xmlns="" val="2056352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6 CuadroTexto"/>
          <p:cNvSpPr txBox="1"/>
          <p:nvPr/>
        </p:nvSpPr>
        <p:spPr>
          <a:xfrm>
            <a:off x="395536" y="548680"/>
            <a:ext cx="3888432" cy="61863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b="1" dirty="0" smtClean="0"/>
              <a:t>Diseñaron y construyeron la Base de Oferta:</a:t>
            </a:r>
          </a:p>
          <a:p>
            <a:r>
              <a:rPr lang="es-MX" dirty="0"/>
              <a:t>Alonso, Alejandra Marcela (UNDAV)</a:t>
            </a:r>
            <a:endParaRPr lang="es-AR" dirty="0"/>
          </a:p>
          <a:p>
            <a:r>
              <a:rPr lang="es-MX" dirty="0" err="1"/>
              <a:t>Carnevali</a:t>
            </a:r>
            <a:r>
              <a:rPr lang="es-MX" dirty="0"/>
              <a:t>, Marcos (</a:t>
            </a:r>
            <a:r>
              <a:rPr lang="es-MX" dirty="0" err="1"/>
              <a:t>UNLaM</a:t>
            </a:r>
            <a:r>
              <a:rPr lang="es-MX" dirty="0"/>
              <a:t>)</a:t>
            </a:r>
            <a:endParaRPr lang="es-AR" dirty="0"/>
          </a:p>
          <a:p>
            <a:r>
              <a:rPr lang="es-MX" dirty="0"/>
              <a:t>Cevallos, Milena (UNM)</a:t>
            </a:r>
            <a:endParaRPr lang="es-AR" dirty="0"/>
          </a:p>
          <a:p>
            <a:r>
              <a:rPr lang="es-MX" dirty="0"/>
              <a:t>Córdoba, Walter (UNLZ)</a:t>
            </a:r>
            <a:endParaRPr lang="es-AR" dirty="0"/>
          </a:p>
          <a:p>
            <a:r>
              <a:rPr lang="es-AR" dirty="0" err="1"/>
              <a:t>Curti</a:t>
            </a:r>
            <a:r>
              <a:rPr lang="es-AR" dirty="0"/>
              <a:t>, </a:t>
            </a:r>
            <a:r>
              <a:rPr lang="es-MX" dirty="0"/>
              <a:t>Celina (UNTREF)</a:t>
            </a:r>
            <a:endParaRPr lang="es-AR" dirty="0"/>
          </a:p>
          <a:p>
            <a:r>
              <a:rPr lang="es-MX" dirty="0" err="1"/>
              <a:t>Delfederico</a:t>
            </a:r>
            <a:r>
              <a:rPr lang="es-MX" dirty="0"/>
              <a:t>, Lucrecia (UNQ)</a:t>
            </a:r>
            <a:endParaRPr lang="es-AR" dirty="0"/>
          </a:p>
          <a:p>
            <a:r>
              <a:rPr lang="es-MX" dirty="0"/>
              <a:t>Duarte, Elizabeth (UNQ)</a:t>
            </a:r>
            <a:endParaRPr lang="es-AR" dirty="0"/>
          </a:p>
          <a:p>
            <a:r>
              <a:rPr lang="es-MX" dirty="0" err="1"/>
              <a:t>Gasalla</a:t>
            </a:r>
            <a:r>
              <a:rPr lang="es-MX" dirty="0"/>
              <a:t>, Fernando (UNGS)</a:t>
            </a:r>
            <a:endParaRPr lang="es-AR" dirty="0"/>
          </a:p>
          <a:p>
            <a:r>
              <a:rPr lang="es-MX" dirty="0" err="1"/>
              <a:t>Iacobellis</a:t>
            </a:r>
            <a:r>
              <a:rPr lang="es-MX" dirty="0"/>
              <a:t>, Sabrina (UNAJ)</a:t>
            </a:r>
            <a:endParaRPr lang="es-AR" dirty="0"/>
          </a:p>
          <a:p>
            <a:r>
              <a:rPr lang="es-MX" dirty="0"/>
              <a:t>Lorenzo, Marcelo (</a:t>
            </a:r>
            <a:r>
              <a:rPr lang="es-MX" dirty="0" err="1"/>
              <a:t>UNLa</a:t>
            </a:r>
            <a:r>
              <a:rPr lang="es-MX" dirty="0"/>
              <a:t>)</a:t>
            </a:r>
            <a:endParaRPr lang="es-AR" dirty="0"/>
          </a:p>
          <a:p>
            <a:r>
              <a:rPr lang="es-MX" dirty="0" err="1"/>
              <a:t>Marcalain</a:t>
            </a:r>
            <a:r>
              <a:rPr lang="es-MX" dirty="0"/>
              <a:t>, Gabriela (UNSAM)</a:t>
            </a:r>
            <a:endParaRPr lang="es-AR" dirty="0"/>
          </a:p>
          <a:p>
            <a:r>
              <a:rPr lang="es-MX" dirty="0"/>
              <a:t>Pintos, Esteban (</a:t>
            </a:r>
            <a:r>
              <a:rPr lang="es-MX" dirty="0" err="1"/>
              <a:t>UNLa</a:t>
            </a:r>
            <a:r>
              <a:rPr lang="es-MX" dirty="0"/>
              <a:t>)</a:t>
            </a:r>
            <a:endParaRPr lang="es-AR" dirty="0"/>
          </a:p>
          <a:p>
            <a:r>
              <a:rPr lang="es-ES" dirty="0"/>
              <a:t>Quijano, Rubén (UNTREF)</a:t>
            </a:r>
            <a:endParaRPr lang="es-AR" dirty="0"/>
          </a:p>
          <a:p>
            <a:r>
              <a:rPr lang="es-MX" dirty="0" err="1"/>
              <a:t>Rochi</a:t>
            </a:r>
            <a:r>
              <a:rPr lang="es-MX" dirty="0"/>
              <a:t>, Analía Verónica (UNGS</a:t>
            </a:r>
            <a:r>
              <a:rPr lang="es-MX" dirty="0" smtClean="0"/>
              <a:t>)</a:t>
            </a:r>
          </a:p>
          <a:p>
            <a:r>
              <a:rPr lang="es-AR" dirty="0" smtClean="0"/>
              <a:t>Rodríguez, Alejandra </a:t>
            </a:r>
            <a:r>
              <a:rPr lang="es-AR" dirty="0"/>
              <a:t>Soledad </a:t>
            </a:r>
            <a:r>
              <a:rPr lang="es-AR" dirty="0" smtClean="0"/>
              <a:t>(UNGS)</a:t>
            </a:r>
            <a:endParaRPr lang="es-AR" dirty="0"/>
          </a:p>
          <a:p>
            <a:r>
              <a:rPr lang="es-AR" dirty="0" smtClean="0"/>
              <a:t>Roig</a:t>
            </a:r>
            <a:r>
              <a:rPr lang="es-AR" dirty="0"/>
              <a:t>, </a:t>
            </a:r>
            <a:r>
              <a:rPr lang="es-MX" dirty="0"/>
              <a:t>Mabel (UNQ)</a:t>
            </a:r>
            <a:endParaRPr lang="es-AR" dirty="0"/>
          </a:p>
          <a:p>
            <a:r>
              <a:rPr lang="es-MX" dirty="0" err="1"/>
              <a:t>Rondinoni</a:t>
            </a:r>
            <a:r>
              <a:rPr lang="es-MX" dirty="0"/>
              <a:t>, Sebastián (UNAJ)</a:t>
            </a:r>
            <a:endParaRPr lang="es-AR" dirty="0"/>
          </a:p>
          <a:p>
            <a:r>
              <a:rPr lang="es-ES" dirty="0" err="1"/>
              <a:t>Sanchez</a:t>
            </a:r>
            <a:r>
              <a:rPr lang="es-ES" dirty="0"/>
              <a:t> </a:t>
            </a:r>
            <a:r>
              <a:rPr lang="es-ES" dirty="0" err="1"/>
              <a:t>Khalil</a:t>
            </a:r>
            <a:r>
              <a:rPr lang="es-ES" dirty="0"/>
              <a:t>, Patricia (UNSAM)</a:t>
            </a:r>
            <a:endParaRPr lang="es-AR" dirty="0"/>
          </a:p>
          <a:p>
            <a:r>
              <a:rPr lang="es-MX" dirty="0"/>
              <a:t>Schwartz, Enrique (UNM)</a:t>
            </a:r>
            <a:endParaRPr lang="es-AR" dirty="0"/>
          </a:p>
          <a:p>
            <a:r>
              <a:rPr lang="es-ES" dirty="0" err="1"/>
              <a:t>Vecco</a:t>
            </a:r>
            <a:r>
              <a:rPr lang="es-ES" dirty="0"/>
              <a:t>, Miguel (UNSAM</a:t>
            </a:r>
            <a:r>
              <a:rPr lang="es-ES" dirty="0" smtClean="0"/>
              <a:t>)</a:t>
            </a:r>
            <a:endParaRPr lang="es-AR" dirty="0"/>
          </a:p>
        </p:txBody>
      </p:sp>
      <p:sp>
        <p:nvSpPr>
          <p:cNvPr id="8" name="7 CuadroTexto"/>
          <p:cNvSpPr txBox="1"/>
          <p:nvPr/>
        </p:nvSpPr>
        <p:spPr>
          <a:xfrm>
            <a:off x="4427984" y="548680"/>
            <a:ext cx="3816424"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b="1" dirty="0" smtClean="0"/>
              <a:t>Elaboraron el procesamiento de datos y elaboraron el Informe:</a:t>
            </a:r>
          </a:p>
          <a:p>
            <a:r>
              <a:rPr lang="es-MX" dirty="0" smtClean="0"/>
              <a:t>Alonso</a:t>
            </a:r>
            <a:r>
              <a:rPr lang="es-MX" dirty="0"/>
              <a:t>, Alejandra Marcela (UNDAV)</a:t>
            </a:r>
            <a:endParaRPr lang="es-AR" dirty="0"/>
          </a:p>
          <a:p>
            <a:r>
              <a:rPr lang="es-MX" dirty="0" err="1"/>
              <a:t>Carnevali</a:t>
            </a:r>
            <a:r>
              <a:rPr lang="es-MX" dirty="0"/>
              <a:t>, Marcos (</a:t>
            </a:r>
            <a:r>
              <a:rPr lang="es-MX" dirty="0" err="1"/>
              <a:t>UNLaM</a:t>
            </a:r>
            <a:r>
              <a:rPr lang="es-MX" dirty="0"/>
              <a:t>)</a:t>
            </a:r>
            <a:endParaRPr lang="es-AR" dirty="0"/>
          </a:p>
          <a:p>
            <a:r>
              <a:rPr lang="es-MX" dirty="0"/>
              <a:t>Cevallos, Milena (UNM)</a:t>
            </a:r>
            <a:endParaRPr lang="es-AR" dirty="0"/>
          </a:p>
          <a:p>
            <a:r>
              <a:rPr lang="es-AR" dirty="0" err="1"/>
              <a:t>Curti</a:t>
            </a:r>
            <a:r>
              <a:rPr lang="es-AR" dirty="0"/>
              <a:t>, </a:t>
            </a:r>
            <a:r>
              <a:rPr lang="es-MX" dirty="0"/>
              <a:t>Celina (UNTREF)</a:t>
            </a:r>
            <a:endParaRPr lang="es-AR" dirty="0"/>
          </a:p>
          <a:p>
            <a:r>
              <a:rPr lang="es-MX" dirty="0" err="1"/>
              <a:t>Iacobellis</a:t>
            </a:r>
            <a:r>
              <a:rPr lang="es-MX" dirty="0"/>
              <a:t>, Sabrina (UNAJ)</a:t>
            </a:r>
            <a:endParaRPr lang="es-AR" dirty="0"/>
          </a:p>
          <a:p>
            <a:r>
              <a:rPr lang="es-MX" dirty="0"/>
              <a:t>Lorenzo, Marcelo (</a:t>
            </a:r>
            <a:r>
              <a:rPr lang="es-MX" dirty="0" err="1"/>
              <a:t>UNLa</a:t>
            </a:r>
            <a:r>
              <a:rPr lang="es-MX" dirty="0"/>
              <a:t>)</a:t>
            </a:r>
            <a:endParaRPr lang="es-AR" dirty="0"/>
          </a:p>
          <a:p>
            <a:r>
              <a:rPr lang="es-MX" dirty="0" err="1"/>
              <a:t>Marcalain</a:t>
            </a:r>
            <a:r>
              <a:rPr lang="es-MX" dirty="0"/>
              <a:t>, Gabriela (UNSAM)</a:t>
            </a:r>
            <a:endParaRPr lang="es-AR" dirty="0"/>
          </a:p>
          <a:p>
            <a:r>
              <a:rPr lang="es-MX" dirty="0"/>
              <a:t>Pintos, Esteban (</a:t>
            </a:r>
            <a:r>
              <a:rPr lang="es-MX" dirty="0" err="1"/>
              <a:t>UNLa</a:t>
            </a:r>
            <a:r>
              <a:rPr lang="es-MX" dirty="0"/>
              <a:t>)</a:t>
            </a:r>
            <a:endParaRPr lang="es-AR" dirty="0"/>
          </a:p>
          <a:p>
            <a:r>
              <a:rPr lang="es-MX" dirty="0" err="1"/>
              <a:t>Rochi</a:t>
            </a:r>
            <a:r>
              <a:rPr lang="es-MX" dirty="0"/>
              <a:t>, Analía Verónica (UNGS)</a:t>
            </a:r>
            <a:endParaRPr lang="es-AR" dirty="0"/>
          </a:p>
          <a:p>
            <a:r>
              <a:rPr lang="es-MX" dirty="0"/>
              <a:t>Schwartz, Enrique (UNM</a:t>
            </a:r>
            <a:r>
              <a:rPr lang="es-MX" dirty="0" smtClean="0"/>
              <a:t>)</a:t>
            </a:r>
            <a:endParaRPr lang="es-AR" dirty="0"/>
          </a:p>
        </p:txBody>
      </p:sp>
      <p:sp>
        <p:nvSpPr>
          <p:cNvPr id="3" name="2 CuadroTexto"/>
          <p:cNvSpPr txBox="1"/>
          <p:nvPr/>
        </p:nvSpPr>
        <p:spPr>
          <a:xfrm>
            <a:off x="4440673" y="4149666"/>
            <a:ext cx="3803735"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smtClean="0"/>
              <a:t>Se agradece especialmente al Departamento de Información Universitaria de la Secretaría de Políticas Universitarias (SPU) que colaboró brindando datos de la Región y a Lic. Adrián </a:t>
            </a:r>
            <a:r>
              <a:rPr lang="es-MX" dirty="0" err="1" smtClean="0"/>
              <a:t>Iulita</a:t>
            </a:r>
            <a:r>
              <a:rPr lang="es-MX" dirty="0" smtClean="0"/>
              <a:t>, responsable del </a:t>
            </a:r>
            <a:r>
              <a:rPr lang="es-MX" dirty="0" err="1"/>
              <a:t>G</a:t>
            </a:r>
            <a:r>
              <a:rPr lang="es-MX" dirty="0" err="1" smtClean="0"/>
              <a:t>eorreferenciamiento</a:t>
            </a:r>
            <a:r>
              <a:rPr lang="es-MX" dirty="0" smtClean="0"/>
              <a:t> de la información (GIS).</a:t>
            </a:r>
            <a:endParaRPr lang="es-MX" dirty="0"/>
          </a:p>
          <a:p>
            <a:endParaRPr lang="es-AR" dirty="0"/>
          </a:p>
        </p:txBody>
      </p:sp>
    </p:spTree>
    <p:extLst>
      <p:ext uri="{BB962C8B-B14F-4D97-AF65-F5344CB8AC3E}">
        <p14:creationId xmlns:p14="http://schemas.microsoft.com/office/powerpoint/2010/main" xmlns="" val="5872975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C:\Users\Aschifrin\Documents\MIS DOCUMENTOS\GRADUADOS\RUNCOB\press_mape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9" y="5410799"/>
            <a:ext cx="9036496" cy="14472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Subtítulo"/>
          <p:cNvSpPr>
            <a:spLocks noGrp="1"/>
          </p:cNvSpPr>
          <p:nvPr>
            <p:ph type="subTitle" idx="1"/>
          </p:nvPr>
        </p:nvSpPr>
        <p:spPr/>
        <p:txBody>
          <a:bodyPr/>
          <a:lstStyle/>
          <a:p>
            <a:r>
              <a:rPr lang="es-ES" dirty="0" smtClean="0"/>
              <a:t>Subcomisión de Información </a:t>
            </a:r>
            <a:r>
              <a:rPr lang="es-ES" dirty="0" err="1" smtClean="0"/>
              <a:t>Acdémica</a:t>
            </a:r>
            <a:endParaRPr lang="es-AR" dirty="0"/>
          </a:p>
        </p:txBody>
      </p:sp>
      <p:sp>
        <p:nvSpPr>
          <p:cNvPr id="4" name="3 CuadroTexto"/>
          <p:cNvSpPr txBox="1"/>
          <p:nvPr/>
        </p:nvSpPr>
        <p:spPr>
          <a:xfrm>
            <a:off x="2184467" y="1700808"/>
            <a:ext cx="5976664" cy="2554545"/>
          </a:xfrm>
          <a:prstGeom prst="rect">
            <a:avLst/>
          </a:prstGeom>
          <a:noFill/>
        </p:spPr>
        <p:txBody>
          <a:bodyPr wrap="square" rtlCol="0">
            <a:spAutoFit/>
          </a:bodyPr>
          <a:lstStyle/>
          <a:p>
            <a:r>
              <a:rPr lang="es-ES" sz="4000" dirty="0" smtClean="0"/>
              <a:t>Fin de la Presentación</a:t>
            </a:r>
          </a:p>
          <a:p>
            <a:endParaRPr lang="es-ES" sz="4000" dirty="0"/>
          </a:p>
          <a:p>
            <a:endParaRPr lang="es-ES" sz="4000" dirty="0" smtClean="0"/>
          </a:p>
          <a:p>
            <a:pPr algn="r"/>
            <a:r>
              <a:rPr lang="es-ES" sz="4000" dirty="0" smtClean="0"/>
              <a:t>Muchas gracias</a:t>
            </a:r>
            <a:endParaRPr lang="es-AR" sz="4000" dirty="0"/>
          </a:p>
        </p:txBody>
      </p:sp>
    </p:spTree>
    <p:extLst>
      <p:ext uri="{BB962C8B-B14F-4D97-AF65-F5344CB8AC3E}">
        <p14:creationId xmlns:p14="http://schemas.microsoft.com/office/powerpoint/2010/main" xmlns="" val="2143131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r>
              <a:rPr lang="es-MX" sz="3900" dirty="0">
                <a:solidFill>
                  <a:schemeClr val="tx1"/>
                </a:solidFill>
              </a:rPr>
              <a:t>Sistema de Información de la RUNCOB </a:t>
            </a:r>
            <a:r>
              <a:rPr lang="es-MX" sz="3900" dirty="0" smtClean="0">
                <a:solidFill>
                  <a:schemeClr val="tx1"/>
                </a:solidFill>
              </a:rPr>
              <a:t>sobre </a:t>
            </a:r>
            <a:r>
              <a:rPr lang="es-ES" sz="3900" dirty="0">
                <a:solidFill>
                  <a:schemeClr val="tx1"/>
                </a:solidFill>
              </a:rPr>
              <a:t>Oferta Académica, Estudiantes y Egresados</a:t>
            </a:r>
            <a:r>
              <a:rPr lang="es-AR" dirty="0"/>
              <a:t/>
            </a:r>
            <a:br>
              <a:rPr lang="es-AR" dirty="0"/>
            </a:br>
            <a:endParaRPr lang="es-AR" dirty="0"/>
          </a:p>
        </p:txBody>
      </p:sp>
      <p:sp>
        <p:nvSpPr>
          <p:cNvPr id="4" name="3 Título"/>
          <p:cNvSpPr>
            <a:spLocks noGrp="1"/>
          </p:cNvSpPr>
          <p:nvPr>
            <p:ph type="title"/>
          </p:nvPr>
        </p:nvSpPr>
        <p:spPr>
          <a:xfrm>
            <a:off x="1259632" y="1268760"/>
            <a:ext cx="7731968" cy="1656184"/>
          </a:xfrm>
        </p:spPr>
        <p:txBody>
          <a:bodyPr>
            <a:normAutofit/>
          </a:bodyPr>
          <a:lstStyle/>
          <a:p>
            <a:r>
              <a:rPr lang="es-MX" sz="3200" dirty="0" smtClean="0"/>
              <a:t>Proyecto 1 </a:t>
            </a:r>
            <a:br>
              <a:rPr lang="es-MX" sz="3200" dirty="0" smtClean="0"/>
            </a:br>
            <a:endParaRPr lang="es-AR"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8344" y="5373216"/>
            <a:ext cx="10795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65186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r>
              <a:rPr lang="es-ES" sz="3600" b="1" dirty="0" smtClean="0"/>
              <a:t>Oferta por Rama, Disciplina y Área</a:t>
            </a:r>
          </a:p>
          <a:p>
            <a:r>
              <a:rPr lang="es-ES" dirty="0" smtClean="0"/>
              <a:t>Año 2012</a:t>
            </a:r>
          </a:p>
          <a:p>
            <a:r>
              <a:rPr lang="es-ES" dirty="0" smtClean="0"/>
              <a:t>Fuente: Base </a:t>
            </a:r>
            <a:r>
              <a:rPr lang="es-ES" dirty="0" err="1" smtClean="0"/>
              <a:t>RUNCoB</a:t>
            </a:r>
            <a:endParaRPr lang="es-AR" dirty="0"/>
          </a:p>
        </p:txBody>
      </p:sp>
      <p:sp>
        <p:nvSpPr>
          <p:cNvPr id="4" name="3 Título"/>
          <p:cNvSpPr>
            <a:spLocks noGrp="1"/>
          </p:cNvSpPr>
          <p:nvPr>
            <p:ph type="title"/>
          </p:nvPr>
        </p:nvSpPr>
        <p:spPr/>
        <p:txBody>
          <a:bodyPr/>
          <a:lstStyle/>
          <a:p>
            <a:r>
              <a:rPr lang="es-ES" dirty="0" smtClean="0"/>
              <a:t>ANEXO</a:t>
            </a:r>
            <a:endParaRPr lang="es-A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8344" y="5373216"/>
            <a:ext cx="10795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931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AR"/>
          </a:p>
        </p:txBody>
      </p:sp>
      <p:sp>
        <p:nvSpPr>
          <p:cNvPr id="3" name="2 Título"/>
          <p:cNvSpPr>
            <a:spLocks noGrp="1"/>
          </p:cNvSpPr>
          <p:nvPr>
            <p:ph type="title"/>
          </p:nvPr>
        </p:nvSpPr>
        <p:spPr/>
        <p:txBody>
          <a:bodyPr>
            <a:normAutofit fontScale="90000"/>
          </a:bodyPr>
          <a:lstStyle/>
          <a:p>
            <a:r>
              <a:rPr lang="es-ES" dirty="0" smtClean="0"/>
              <a:t>Cuadros que no van en la presentación</a:t>
            </a:r>
            <a:endParaRPr lang="es-AR" dirty="0"/>
          </a:p>
        </p:txBody>
      </p:sp>
    </p:spTree>
    <p:extLst>
      <p:ext uri="{BB962C8B-B14F-4D97-AF65-F5344CB8AC3E}">
        <p14:creationId xmlns:p14="http://schemas.microsoft.com/office/powerpoint/2010/main" xmlns="" val="803676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12648" y="228600"/>
            <a:ext cx="8207824" cy="1184176"/>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sz="3600" b="1" dirty="0"/>
              <a:t>Oferta, estudiantes y egresados por </a:t>
            </a:r>
            <a:r>
              <a:rPr lang="es-MX" sz="3600" b="1" dirty="0" smtClean="0"/>
              <a:t>Rama de conocimiento. </a:t>
            </a:r>
            <a:r>
              <a:rPr lang="es-MX" sz="2200" b="1" dirty="0" smtClean="0"/>
              <a:t>Carreras </a:t>
            </a:r>
            <a:r>
              <a:rPr lang="es-MX" sz="2200" b="1" dirty="0"/>
              <a:t>de Pregrado y Grado de </a:t>
            </a:r>
            <a:r>
              <a:rPr lang="es-MX" sz="2200" b="1" dirty="0" smtClean="0"/>
              <a:t>la RUNCOB. </a:t>
            </a:r>
            <a:r>
              <a:rPr lang="es-MX" sz="2200" b="1" dirty="0"/>
              <a:t>Año 2012</a:t>
            </a:r>
            <a:endParaRPr lang="es-AR" sz="2200" b="1" dirty="0"/>
          </a:p>
        </p:txBody>
      </p:sp>
      <p:graphicFrame>
        <p:nvGraphicFramePr>
          <p:cNvPr id="9" name="8 Marcador de contenido"/>
          <p:cNvGraphicFramePr>
            <a:graphicFrameLocks noGrp="1"/>
          </p:cNvGraphicFramePr>
          <p:nvPr>
            <p:ph sz="quarter" idx="1"/>
            <p:extLst>
              <p:ext uri="{D42A27DB-BD31-4B8C-83A1-F6EECF244321}">
                <p14:modId xmlns:p14="http://schemas.microsoft.com/office/powerpoint/2010/main" xmlns="" val="4141153688"/>
              </p:ext>
            </p:extLst>
          </p:nvPr>
        </p:nvGraphicFramePr>
        <p:xfrm>
          <a:off x="612775" y="1600200"/>
          <a:ext cx="8153400" cy="5191760"/>
        </p:xfrm>
        <a:graphic>
          <a:graphicData uri="http://schemas.openxmlformats.org/drawingml/2006/table">
            <a:tbl>
              <a:tblPr firstRow="1" bandRow="1">
                <a:tableStyleId>{5C22544A-7EE6-4342-B048-85BDC9FD1C3A}</a:tableStyleId>
              </a:tblPr>
              <a:tblGrid>
                <a:gridCol w="2015009"/>
                <a:gridCol w="1656184"/>
                <a:gridCol w="1440160"/>
                <a:gridCol w="1656184"/>
                <a:gridCol w="1385863"/>
              </a:tblGrid>
              <a:tr h="370840">
                <a:tc>
                  <a:txBody>
                    <a:bodyPr/>
                    <a:lstStyle/>
                    <a:p>
                      <a:pPr algn="ctr" fontAlgn="ctr"/>
                      <a:r>
                        <a:rPr lang="es-AR" sz="1600" b="1" i="0" u="none" strike="noStrike" dirty="0">
                          <a:solidFill>
                            <a:srgbClr val="000000"/>
                          </a:solidFill>
                          <a:effectLst/>
                          <a:latin typeface="Calibri"/>
                        </a:rPr>
                        <a:t>RAMA</a:t>
                      </a:r>
                    </a:p>
                  </a:txBody>
                  <a:tcPr marL="9525" marR="9525" marT="9525" marB="0" anchor="ctr"/>
                </a:tc>
                <a:tc>
                  <a:txBody>
                    <a:bodyPr/>
                    <a:lstStyle/>
                    <a:p>
                      <a:pPr algn="ctr" fontAlgn="ctr"/>
                      <a:r>
                        <a:rPr lang="es-AR" sz="1600" b="1" i="0" u="none" strike="noStrike">
                          <a:solidFill>
                            <a:srgbClr val="000000"/>
                          </a:solidFill>
                          <a:effectLst/>
                          <a:latin typeface="Calibri"/>
                        </a:rPr>
                        <a:t>Carreras</a:t>
                      </a:r>
                    </a:p>
                  </a:txBody>
                  <a:tcPr marL="9525" marR="9525" marT="9525" marB="0" anchor="ctr"/>
                </a:tc>
                <a:tc>
                  <a:txBody>
                    <a:bodyPr/>
                    <a:lstStyle/>
                    <a:p>
                      <a:pPr algn="ctr" fontAlgn="ctr"/>
                      <a:r>
                        <a:rPr lang="es-AR" sz="1600" b="1" i="0" u="none" strike="noStrike">
                          <a:solidFill>
                            <a:srgbClr val="000000"/>
                          </a:solidFill>
                          <a:effectLst/>
                          <a:latin typeface="Calibri"/>
                        </a:rPr>
                        <a:t>Títulos</a:t>
                      </a:r>
                    </a:p>
                  </a:txBody>
                  <a:tcPr marL="9525" marR="9525" marT="9525" marB="0" anchor="ctr"/>
                </a:tc>
                <a:tc>
                  <a:txBody>
                    <a:bodyPr/>
                    <a:lstStyle/>
                    <a:p>
                      <a:pPr algn="ctr" fontAlgn="ctr"/>
                      <a:r>
                        <a:rPr lang="es-AR" sz="1600" b="1" i="0" u="none" strike="noStrike" dirty="0">
                          <a:solidFill>
                            <a:srgbClr val="000000"/>
                          </a:solidFill>
                          <a:effectLst/>
                          <a:latin typeface="Calibri"/>
                        </a:rPr>
                        <a:t>Estudiantes</a:t>
                      </a:r>
                    </a:p>
                  </a:txBody>
                  <a:tcPr marL="9525" marR="9525" marT="9525" marB="0" anchor="ctr"/>
                </a:tc>
                <a:tc>
                  <a:txBody>
                    <a:bodyPr/>
                    <a:lstStyle/>
                    <a:p>
                      <a:pPr algn="ctr" fontAlgn="ctr"/>
                      <a:r>
                        <a:rPr lang="es-AR" sz="1600" b="1" i="0" u="none" strike="noStrike" dirty="0">
                          <a:solidFill>
                            <a:srgbClr val="000000"/>
                          </a:solidFill>
                          <a:effectLst/>
                          <a:latin typeface="Calibri"/>
                        </a:rPr>
                        <a:t>Egresados</a:t>
                      </a:r>
                    </a:p>
                  </a:txBody>
                  <a:tcPr marL="9525" marR="9525" marT="9525" marB="0" anchor="ctr"/>
                </a:tc>
              </a:tr>
              <a:tr h="370840">
                <a:tc>
                  <a:txBody>
                    <a:bodyPr/>
                    <a:lstStyle/>
                    <a:p>
                      <a:pPr algn="l" fontAlgn="b"/>
                      <a:r>
                        <a:rPr lang="es-AR" sz="1600" b="0" i="0" u="none" strike="noStrike">
                          <a:solidFill>
                            <a:srgbClr val="000000"/>
                          </a:solidFill>
                          <a:effectLst/>
                          <a:latin typeface="Calibri"/>
                        </a:rPr>
                        <a:t>Ciencias Aplicadas</a:t>
                      </a:r>
                    </a:p>
                  </a:txBody>
                  <a:tcPr marL="9525" marR="9525" marT="9525" marB="0" anchor="b"/>
                </a:tc>
                <a:tc>
                  <a:txBody>
                    <a:bodyPr/>
                    <a:lstStyle/>
                    <a:p>
                      <a:pPr algn="r" fontAlgn="b"/>
                      <a:r>
                        <a:rPr lang="es-AR" sz="1600" b="0" i="0" u="none" strike="noStrike" dirty="0">
                          <a:solidFill>
                            <a:srgbClr val="000000"/>
                          </a:solidFill>
                          <a:effectLst/>
                          <a:latin typeface="Calibri"/>
                        </a:rPr>
                        <a:t>76</a:t>
                      </a:r>
                    </a:p>
                  </a:txBody>
                  <a:tcPr marL="9525" marR="9525" marT="9525" marB="0" anchor="b"/>
                </a:tc>
                <a:tc>
                  <a:txBody>
                    <a:bodyPr/>
                    <a:lstStyle/>
                    <a:p>
                      <a:pPr algn="r" fontAlgn="b"/>
                      <a:r>
                        <a:rPr lang="es-AR" sz="1600" b="0" i="0" u="none" strike="noStrike">
                          <a:solidFill>
                            <a:srgbClr val="000000"/>
                          </a:solidFill>
                          <a:effectLst/>
                          <a:latin typeface="Calibri"/>
                        </a:rPr>
                        <a:t>97</a:t>
                      </a:r>
                    </a:p>
                  </a:txBody>
                  <a:tcPr marL="9525" marR="9525" marT="9525" marB="0" anchor="b"/>
                </a:tc>
                <a:tc>
                  <a:txBody>
                    <a:bodyPr/>
                    <a:lstStyle/>
                    <a:p>
                      <a:pPr algn="r" fontAlgn="b"/>
                      <a:r>
                        <a:rPr lang="es-AR" sz="1600" b="0" i="0" u="none" strike="noStrike">
                          <a:solidFill>
                            <a:srgbClr val="000000"/>
                          </a:solidFill>
                          <a:effectLst/>
                          <a:latin typeface="Calibri"/>
                        </a:rPr>
                        <a:t>24.082</a:t>
                      </a:r>
                    </a:p>
                  </a:txBody>
                  <a:tcPr marL="9525" marR="9525" marT="9525" marB="0" anchor="b"/>
                </a:tc>
                <a:tc>
                  <a:txBody>
                    <a:bodyPr/>
                    <a:lstStyle/>
                    <a:p>
                      <a:pPr algn="r" fontAlgn="b"/>
                      <a:r>
                        <a:rPr lang="es-AR" sz="1600" b="0" i="0" u="none" strike="noStrike">
                          <a:solidFill>
                            <a:srgbClr val="000000"/>
                          </a:solidFill>
                          <a:effectLst/>
                          <a:latin typeface="Calibri"/>
                        </a:rPr>
                        <a:t>786</a:t>
                      </a:r>
                    </a:p>
                  </a:txBody>
                  <a:tcPr marL="9525" marR="9525" marT="9525" marB="0" anchor="b"/>
                </a:tc>
              </a:tr>
              <a:tr h="370840">
                <a:tc>
                  <a:txBody>
                    <a:bodyPr/>
                    <a:lstStyle/>
                    <a:p>
                      <a:pPr algn="l" fontAlgn="b"/>
                      <a:r>
                        <a:rPr lang="es-AR" sz="1600" b="0" i="0" u="none" strike="noStrike">
                          <a:solidFill>
                            <a:srgbClr val="000000"/>
                          </a:solidFill>
                          <a:effectLst/>
                          <a:latin typeface="Calibri"/>
                        </a:rPr>
                        <a:t>Ciencias Básicas</a:t>
                      </a:r>
                    </a:p>
                  </a:txBody>
                  <a:tcPr marL="9525" marR="9525" marT="9525" marB="0" anchor="b"/>
                </a:tc>
                <a:tc>
                  <a:txBody>
                    <a:bodyPr/>
                    <a:lstStyle/>
                    <a:p>
                      <a:pPr algn="r" fontAlgn="b"/>
                      <a:r>
                        <a:rPr lang="es-AR" sz="1600" b="0" i="0" u="none" strike="noStrike">
                          <a:solidFill>
                            <a:srgbClr val="000000"/>
                          </a:solidFill>
                          <a:effectLst/>
                          <a:latin typeface="Calibri"/>
                        </a:rPr>
                        <a:t>12</a:t>
                      </a:r>
                    </a:p>
                  </a:txBody>
                  <a:tcPr marL="9525" marR="9525" marT="9525" marB="0" anchor="b"/>
                </a:tc>
                <a:tc>
                  <a:txBody>
                    <a:bodyPr/>
                    <a:lstStyle/>
                    <a:p>
                      <a:pPr algn="r" fontAlgn="b"/>
                      <a:r>
                        <a:rPr lang="es-AR" sz="1600" b="0" i="0" u="none" strike="noStrike" dirty="0">
                          <a:solidFill>
                            <a:srgbClr val="000000"/>
                          </a:solidFill>
                          <a:effectLst/>
                          <a:latin typeface="Calibri"/>
                        </a:rPr>
                        <a:t>16</a:t>
                      </a:r>
                    </a:p>
                  </a:txBody>
                  <a:tcPr marL="9525" marR="9525" marT="9525" marB="0" anchor="b"/>
                </a:tc>
                <a:tc>
                  <a:txBody>
                    <a:bodyPr/>
                    <a:lstStyle/>
                    <a:p>
                      <a:pPr algn="r" fontAlgn="b"/>
                      <a:r>
                        <a:rPr lang="es-AR" sz="1600" b="0" i="0" u="none" strike="noStrike" dirty="0">
                          <a:solidFill>
                            <a:srgbClr val="000000"/>
                          </a:solidFill>
                          <a:effectLst/>
                          <a:latin typeface="Calibri"/>
                        </a:rPr>
                        <a:t>1.619</a:t>
                      </a:r>
                    </a:p>
                  </a:txBody>
                  <a:tcPr marL="9525" marR="9525" marT="9525" marB="0" anchor="b"/>
                </a:tc>
                <a:tc>
                  <a:txBody>
                    <a:bodyPr/>
                    <a:lstStyle/>
                    <a:p>
                      <a:pPr algn="r" fontAlgn="b"/>
                      <a:r>
                        <a:rPr lang="es-AR" sz="1600" b="0" i="0" u="none" strike="noStrike">
                          <a:solidFill>
                            <a:srgbClr val="000000"/>
                          </a:solidFill>
                          <a:effectLst/>
                          <a:latin typeface="Calibri"/>
                        </a:rPr>
                        <a:t>29</a:t>
                      </a:r>
                    </a:p>
                  </a:txBody>
                  <a:tcPr marL="9525" marR="9525" marT="9525" marB="0" anchor="b"/>
                </a:tc>
              </a:tr>
              <a:tr h="370840">
                <a:tc>
                  <a:txBody>
                    <a:bodyPr/>
                    <a:lstStyle/>
                    <a:p>
                      <a:pPr algn="l" fontAlgn="b"/>
                      <a:r>
                        <a:rPr lang="es-AR" sz="1600" b="0" i="0" u="none" strike="noStrike">
                          <a:solidFill>
                            <a:srgbClr val="000000"/>
                          </a:solidFill>
                          <a:effectLst/>
                          <a:latin typeface="Calibri"/>
                        </a:rPr>
                        <a:t>Ciencias de la Salud</a:t>
                      </a:r>
                    </a:p>
                  </a:txBody>
                  <a:tcPr marL="9525" marR="9525" marT="9525" marB="0" anchor="b"/>
                </a:tc>
                <a:tc>
                  <a:txBody>
                    <a:bodyPr/>
                    <a:lstStyle/>
                    <a:p>
                      <a:pPr algn="r" fontAlgn="b"/>
                      <a:r>
                        <a:rPr lang="es-AR" sz="1600" b="0" i="0" u="none" strike="noStrike">
                          <a:solidFill>
                            <a:srgbClr val="000000"/>
                          </a:solidFill>
                          <a:effectLst/>
                          <a:latin typeface="Calibri"/>
                        </a:rPr>
                        <a:t>27</a:t>
                      </a:r>
                    </a:p>
                  </a:txBody>
                  <a:tcPr marL="9525" marR="9525" marT="9525" marB="0" anchor="b"/>
                </a:tc>
                <a:tc>
                  <a:txBody>
                    <a:bodyPr/>
                    <a:lstStyle/>
                    <a:p>
                      <a:pPr algn="r" fontAlgn="b"/>
                      <a:r>
                        <a:rPr lang="es-AR" sz="1600" b="0" i="0" u="none" strike="noStrike">
                          <a:solidFill>
                            <a:srgbClr val="000000"/>
                          </a:solidFill>
                          <a:effectLst/>
                          <a:latin typeface="Calibri"/>
                        </a:rPr>
                        <a:t>38</a:t>
                      </a:r>
                    </a:p>
                  </a:txBody>
                  <a:tcPr marL="9525" marR="9525" marT="9525" marB="0" anchor="b"/>
                </a:tc>
                <a:tc>
                  <a:txBody>
                    <a:bodyPr/>
                    <a:lstStyle/>
                    <a:p>
                      <a:pPr algn="r" fontAlgn="b"/>
                      <a:r>
                        <a:rPr lang="es-AR" sz="1600" b="0" i="0" u="none" strike="noStrike" dirty="0">
                          <a:solidFill>
                            <a:srgbClr val="000000"/>
                          </a:solidFill>
                          <a:effectLst/>
                          <a:latin typeface="Calibri"/>
                        </a:rPr>
                        <a:t>10.397</a:t>
                      </a:r>
                    </a:p>
                  </a:txBody>
                  <a:tcPr marL="9525" marR="9525" marT="9525" marB="0" anchor="b"/>
                </a:tc>
                <a:tc>
                  <a:txBody>
                    <a:bodyPr/>
                    <a:lstStyle/>
                    <a:p>
                      <a:pPr algn="r" fontAlgn="b"/>
                      <a:r>
                        <a:rPr lang="es-AR" sz="1600" b="0" i="0" u="none" strike="noStrike" dirty="0">
                          <a:solidFill>
                            <a:srgbClr val="000000"/>
                          </a:solidFill>
                          <a:effectLst/>
                          <a:latin typeface="Calibri"/>
                        </a:rPr>
                        <a:t>611</a:t>
                      </a:r>
                    </a:p>
                  </a:txBody>
                  <a:tcPr marL="9525" marR="9525" marT="9525" marB="0" anchor="b"/>
                </a:tc>
              </a:tr>
              <a:tr h="370840">
                <a:tc>
                  <a:txBody>
                    <a:bodyPr/>
                    <a:lstStyle/>
                    <a:p>
                      <a:pPr algn="l" fontAlgn="b"/>
                      <a:r>
                        <a:rPr lang="es-AR" sz="1600" b="0" i="0" u="none" strike="noStrike">
                          <a:solidFill>
                            <a:srgbClr val="000000"/>
                          </a:solidFill>
                          <a:effectLst/>
                          <a:latin typeface="Calibri"/>
                        </a:rPr>
                        <a:t>Ciencias Humanas</a:t>
                      </a:r>
                    </a:p>
                  </a:txBody>
                  <a:tcPr marL="9525" marR="9525" marT="9525" marB="0" anchor="b"/>
                </a:tc>
                <a:tc>
                  <a:txBody>
                    <a:bodyPr/>
                    <a:lstStyle/>
                    <a:p>
                      <a:pPr algn="r" fontAlgn="b"/>
                      <a:r>
                        <a:rPr lang="es-AR" sz="1600" b="0" i="0" u="none" strike="noStrike">
                          <a:solidFill>
                            <a:srgbClr val="000000"/>
                          </a:solidFill>
                          <a:effectLst/>
                          <a:latin typeface="Calibri"/>
                        </a:rPr>
                        <a:t>79</a:t>
                      </a:r>
                    </a:p>
                  </a:txBody>
                  <a:tcPr marL="9525" marR="9525" marT="9525" marB="0" anchor="b"/>
                </a:tc>
                <a:tc>
                  <a:txBody>
                    <a:bodyPr/>
                    <a:lstStyle/>
                    <a:p>
                      <a:pPr algn="r" fontAlgn="b"/>
                      <a:r>
                        <a:rPr lang="es-AR" sz="1600" b="0" i="0" u="none" strike="noStrike">
                          <a:solidFill>
                            <a:srgbClr val="000000"/>
                          </a:solidFill>
                          <a:effectLst/>
                          <a:latin typeface="Calibri"/>
                        </a:rPr>
                        <a:t>93</a:t>
                      </a:r>
                    </a:p>
                  </a:txBody>
                  <a:tcPr marL="9525" marR="9525" marT="9525" marB="0" anchor="b"/>
                </a:tc>
                <a:tc>
                  <a:txBody>
                    <a:bodyPr/>
                    <a:lstStyle/>
                    <a:p>
                      <a:pPr algn="r" fontAlgn="b"/>
                      <a:r>
                        <a:rPr lang="es-AR" sz="1600" b="0" i="0" u="none" strike="noStrike" dirty="0">
                          <a:solidFill>
                            <a:srgbClr val="000000"/>
                          </a:solidFill>
                          <a:effectLst/>
                          <a:latin typeface="Calibri"/>
                        </a:rPr>
                        <a:t>21.444</a:t>
                      </a:r>
                    </a:p>
                  </a:txBody>
                  <a:tcPr marL="9525" marR="9525" marT="9525" marB="0" anchor="b"/>
                </a:tc>
                <a:tc>
                  <a:txBody>
                    <a:bodyPr/>
                    <a:lstStyle/>
                    <a:p>
                      <a:pPr algn="r" fontAlgn="b"/>
                      <a:r>
                        <a:rPr lang="es-AR" sz="1600" b="0" i="0" u="none" strike="noStrike" dirty="0">
                          <a:solidFill>
                            <a:srgbClr val="000000"/>
                          </a:solidFill>
                          <a:effectLst/>
                          <a:latin typeface="Calibri"/>
                        </a:rPr>
                        <a:t>821</a:t>
                      </a:r>
                    </a:p>
                  </a:txBody>
                  <a:tcPr marL="9525" marR="9525" marT="9525" marB="0" anchor="b"/>
                </a:tc>
              </a:tr>
              <a:tr h="370840">
                <a:tc>
                  <a:txBody>
                    <a:bodyPr/>
                    <a:lstStyle/>
                    <a:p>
                      <a:pPr algn="l" fontAlgn="b"/>
                      <a:r>
                        <a:rPr lang="es-AR" sz="1600" b="0" i="0" u="none" strike="noStrike">
                          <a:solidFill>
                            <a:srgbClr val="000000"/>
                          </a:solidFill>
                          <a:effectLst/>
                          <a:latin typeface="Calibri"/>
                        </a:rPr>
                        <a:t>Ciencias Sociales</a:t>
                      </a:r>
                    </a:p>
                  </a:txBody>
                  <a:tcPr marL="9525" marR="9525" marT="9525" marB="0" anchor="b"/>
                </a:tc>
                <a:tc>
                  <a:txBody>
                    <a:bodyPr/>
                    <a:lstStyle/>
                    <a:p>
                      <a:pPr algn="r" fontAlgn="b"/>
                      <a:r>
                        <a:rPr lang="es-AR" sz="1600" b="0" i="0" u="none" strike="noStrike">
                          <a:solidFill>
                            <a:srgbClr val="000000"/>
                          </a:solidFill>
                          <a:effectLst/>
                          <a:latin typeface="Calibri"/>
                        </a:rPr>
                        <a:t>122</a:t>
                      </a:r>
                    </a:p>
                  </a:txBody>
                  <a:tcPr marL="9525" marR="9525" marT="9525" marB="0" anchor="b"/>
                </a:tc>
                <a:tc>
                  <a:txBody>
                    <a:bodyPr/>
                    <a:lstStyle/>
                    <a:p>
                      <a:pPr algn="r" fontAlgn="b"/>
                      <a:r>
                        <a:rPr lang="es-AR" sz="1600" b="0" i="0" u="none" strike="noStrike">
                          <a:solidFill>
                            <a:srgbClr val="000000"/>
                          </a:solidFill>
                          <a:effectLst/>
                          <a:latin typeface="Calibri"/>
                        </a:rPr>
                        <a:t>158</a:t>
                      </a:r>
                    </a:p>
                  </a:txBody>
                  <a:tcPr marL="9525" marR="9525" marT="9525" marB="0" anchor="b"/>
                </a:tc>
                <a:tc>
                  <a:txBody>
                    <a:bodyPr/>
                    <a:lstStyle/>
                    <a:p>
                      <a:pPr algn="r" fontAlgn="b"/>
                      <a:r>
                        <a:rPr lang="es-AR" sz="1600" b="0" i="0" u="none" strike="noStrike">
                          <a:solidFill>
                            <a:srgbClr val="000000"/>
                          </a:solidFill>
                          <a:effectLst/>
                          <a:latin typeface="Calibri"/>
                        </a:rPr>
                        <a:t>85.161</a:t>
                      </a:r>
                    </a:p>
                  </a:txBody>
                  <a:tcPr marL="9525" marR="9525" marT="9525" marB="0" anchor="b"/>
                </a:tc>
                <a:tc>
                  <a:txBody>
                    <a:bodyPr/>
                    <a:lstStyle/>
                    <a:p>
                      <a:pPr algn="r" fontAlgn="b"/>
                      <a:r>
                        <a:rPr lang="es-AR" sz="1600" b="0" i="0" u="none" strike="noStrike" dirty="0">
                          <a:solidFill>
                            <a:srgbClr val="000000"/>
                          </a:solidFill>
                          <a:effectLst/>
                          <a:latin typeface="Calibri"/>
                        </a:rPr>
                        <a:t>4726</a:t>
                      </a:r>
                    </a:p>
                  </a:txBody>
                  <a:tcPr marL="9525" marR="9525" marT="9525" marB="0" anchor="b"/>
                </a:tc>
              </a:tr>
              <a:tr h="370840">
                <a:tc>
                  <a:txBody>
                    <a:bodyPr/>
                    <a:lstStyle/>
                    <a:p>
                      <a:pPr algn="l" fontAlgn="b"/>
                      <a:r>
                        <a:rPr lang="es-AR" sz="1600" b="1" i="0" u="none" strike="noStrike">
                          <a:solidFill>
                            <a:srgbClr val="000000"/>
                          </a:solidFill>
                          <a:effectLst/>
                          <a:latin typeface="Calibri"/>
                        </a:rPr>
                        <a:t>Total general</a:t>
                      </a:r>
                    </a:p>
                  </a:txBody>
                  <a:tcPr marL="9525" marR="9525" marT="9525" marB="0" anchor="b"/>
                </a:tc>
                <a:tc>
                  <a:txBody>
                    <a:bodyPr/>
                    <a:lstStyle/>
                    <a:p>
                      <a:pPr algn="r" fontAlgn="b"/>
                      <a:r>
                        <a:rPr lang="es-AR" sz="1600" b="1" i="0" u="none" strike="noStrike">
                          <a:solidFill>
                            <a:srgbClr val="000000"/>
                          </a:solidFill>
                          <a:effectLst/>
                          <a:latin typeface="Calibri"/>
                        </a:rPr>
                        <a:t>316</a:t>
                      </a:r>
                    </a:p>
                  </a:txBody>
                  <a:tcPr marL="9525" marR="9525" marT="9525" marB="0" anchor="b"/>
                </a:tc>
                <a:tc>
                  <a:txBody>
                    <a:bodyPr/>
                    <a:lstStyle/>
                    <a:p>
                      <a:pPr algn="r" fontAlgn="b"/>
                      <a:r>
                        <a:rPr lang="es-AR" sz="1600" b="1" i="0" u="none" strike="noStrike">
                          <a:solidFill>
                            <a:srgbClr val="000000"/>
                          </a:solidFill>
                          <a:effectLst/>
                          <a:latin typeface="Calibri"/>
                        </a:rPr>
                        <a:t>402</a:t>
                      </a:r>
                    </a:p>
                  </a:txBody>
                  <a:tcPr marL="9525" marR="9525" marT="9525" marB="0" anchor="b"/>
                </a:tc>
                <a:tc>
                  <a:txBody>
                    <a:bodyPr/>
                    <a:lstStyle/>
                    <a:p>
                      <a:pPr algn="r" fontAlgn="b"/>
                      <a:r>
                        <a:rPr lang="es-AR" sz="1600" b="1" i="0" u="none" strike="noStrike">
                          <a:solidFill>
                            <a:srgbClr val="000000"/>
                          </a:solidFill>
                          <a:effectLst/>
                          <a:latin typeface="Calibri"/>
                        </a:rPr>
                        <a:t>142.703</a:t>
                      </a:r>
                    </a:p>
                  </a:txBody>
                  <a:tcPr marL="9525" marR="9525" marT="9525" marB="0" anchor="b"/>
                </a:tc>
                <a:tc>
                  <a:txBody>
                    <a:bodyPr/>
                    <a:lstStyle/>
                    <a:p>
                      <a:pPr algn="r" fontAlgn="b"/>
                      <a:r>
                        <a:rPr lang="es-AR" sz="1600" b="1" i="0" u="none" strike="noStrike" dirty="0">
                          <a:solidFill>
                            <a:srgbClr val="000000"/>
                          </a:solidFill>
                          <a:effectLst/>
                          <a:latin typeface="Calibri"/>
                        </a:rPr>
                        <a:t>6973</a:t>
                      </a:r>
                    </a:p>
                  </a:txBody>
                  <a:tcPr marL="9525" marR="9525" marT="9525" marB="0" anchor="b"/>
                </a:tc>
              </a:tr>
              <a:tr h="370840">
                <a:tc>
                  <a:txBody>
                    <a:bodyPr/>
                    <a:lstStyle/>
                    <a:p>
                      <a:pPr algn="ctr" fontAlgn="ctr"/>
                      <a:endParaRPr lang="es-AR" sz="1600" b="1" i="0" u="none" strike="noStrike" dirty="0">
                        <a:solidFill>
                          <a:srgbClr val="000000"/>
                        </a:solidFill>
                        <a:effectLst/>
                        <a:latin typeface="Calibri"/>
                      </a:endParaRPr>
                    </a:p>
                  </a:txBody>
                  <a:tcPr marL="9525" marR="9525" marT="9525" marB="0" anchor="ctr">
                    <a:solidFill>
                      <a:schemeClr val="accent3">
                        <a:lumMod val="60000"/>
                        <a:lumOff val="40000"/>
                      </a:schemeClr>
                    </a:solidFill>
                  </a:tcPr>
                </a:tc>
                <a:tc>
                  <a:txBody>
                    <a:bodyPr/>
                    <a:lstStyle/>
                    <a:p>
                      <a:pPr algn="ctr" fontAlgn="ctr"/>
                      <a:endParaRPr lang="es-AR" sz="1600" b="1" i="0" u="none" strike="noStrike" dirty="0">
                        <a:solidFill>
                          <a:srgbClr val="000000"/>
                        </a:solidFill>
                        <a:effectLst/>
                        <a:latin typeface="Calibri"/>
                      </a:endParaRPr>
                    </a:p>
                  </a:txBody>
                  <a:tcPr marL="9525" marR="9525" marT="9525" marB="0" anchor="ctr">
                    <a:solidFill>
                      <a:schemeClr val="accent3">
                        <a:lumMod val="60000"/>
                        <a:lumOff val="40000"/>
                      </a:schemeClr>
                    </a:solidFill>
                  </a:tcPr>
                </a:tc>
                <a:tc>
                  <a:txBody>
                    <a:bodyPr/>
                    <a:lstStyle/>
                    <a:p>
                      <a:pPr algn="ctr" fontAlgn="ctr"/>
                      <a:endParaRPr lang="es-AR" sz="1600" b="1" i="0" u="none" strike="noStrike" dirty="0">
                        <a:solidFill>
                          <a:srgbClr val="000000"/>
                        </a:solidFill>
                        <a:effectLst/>
                        <a:latin typeface="Calibri"/>
                      </a:endParaRPr>
                    </a:p>
                  </a:txBody>
                  <a:tcPr marL="9525" marR="9525" marT="9525" marB="0" anchor="ctr">
                    <a:solidFill>
                      <a:schemeClr val="accent3">
                        <a:lumMod val="60000"/>
                        <a:lumOff val="40000"/>
                      </a:schemeClr>
                    </a:solidFill>
                  </a:tcPr>
                </a:tc>
                <a:tc>
                  <a:txBody>
                    <a:bodyPr/>
                    <a:lstStyle/>
                    <a:p>
                      <a:pPr algn="ctr" fontAlgn="ctr"/>
                      <a:endParaRPr lang="es-AR" sz="1600" b="1" i="0" u="none" strike="noStrike" dirty="0">
                        <a:solidFill>
                          <a:srgbClr val="000000"/>
                        </a:solidFill>
                        <a:effectLst/>
                        <a:latin typeface="Calibri"/>
                      </a:endParaRPr>
                    </a:p>
                  </a:txBody>
                  <a:tcPr marL="9525" marR="9525" marT="9525" marB="0" anchor="ctr">
                    <a:solidFill>
                      <a:schemeClr val="accent3">
                        <a:lumMod val="60000"/>
                        <a:lumOff val="40000"/>
                      </a:schemeClr>
                    </a:solidFill>
                  </a:tcPr>
                </a:tc>
                <a:tc>
                  <a:txBody>
                    <a:bodyPr/>
                    <a:lstStyle/>
                    <a:p>
                      <a:pPr algn="ctr" fontAlgn="ctr"/>
                      <a:endParaRPr lang="es-AR" sz="1600" b="1" i="0" u="none" strike="noStrike" dirty="0">
                        <a:solidFill>
                          <a:srgbClr val="000000"/>
                        </a:solidFill>
                        <a:effectLst/>
                        <a:latin typeface="Calibri"/>
                      </a:endParaRPr>
                    </a:p>
                  </a:txBody>
                  <a:tcPr marL="9525" marR="9525" marT="9525" marB="0" anchor="ctr">
                    <a:solidFill>
                      <a:schemeClr val="accent3">
                        <a:lumMod val="60000"/>
                        <a:lumOff val="40000"/>
                      </a:schemeClr>
                    </a:solidFill>
                  </a:tcPr>
                </a:tc>
              </a:tr>
              <a:tr h="370840">
                <a:tc>
                  <a:txBody>
                    <a:bodyPr/>
                    <a:lstStyle/>
                    <a:p>
                      <a:pPr algn="l" fontAlgn="b"/>
                      <a:r>
                        <a:rPr lang="es-AR" sz="1600" b="0" i="0" u="none" strike="noStrike" dirty="0">
                          <a:solidFill>
                            <a:srgbClr val="000000"/>
                          </a:solidFill>
                          <a:effectLst/>
                          <a:latin typeface="Calibri"/>
                        </a:rPr>
                        <a:t>Ciencias Aplicadas</a:t>
                      </a:r>
                    </a:p>
                  </a:txBody>
                  <a:tcPr marL="9525" marR="9525" marT="9525" marB="0" anchor="b"/>
                </a:tc>
                <a:tc>
                  <a:txBody>
                    <a:bodyPr/>
                    <a:lstStyle/>
                    <a:p>
                      <a:pPr algn="r" fontAlgn="b"/>
                      <a:r>
                        <a:rPr lang="es-AR" sz="1600" b="0" i="0" u="none" strike="noStrike" dirty="0">
                          <a:solidFill>
                            <a:srgbClr val="000000"/>
                          </a:solidFill>
                          <a:effectLst/>
                          <a:latin typeface="Calibri"/>
                        </a:rPr>
                        <a:t>24%</a:t>
                      </a:r>
                    </a:p>
                  </a:txBody>
                  <a:tcPr marL="9525" marR="9525" marT="9525" marB="0" anchor="b"/>
                </a:tc>
                <a:tc>
                  <a:txBody>
                    <a:bodyPr/>
                    <a:lstStyle/>
                    <a:p>
                      <a:pPr algn="r" fontAlgn="b"/>
                      <a:r>
                        <a:rPr lang="es-AR" sz="1600" b="0" i="0" u="none" strike="noStrike" dirty="0">
                          <a:solidFill>
                            <a:srgbClr val="000000"/>
                          </a:solidFill>
                          <a:effectLst/>
                          <a:latin typeface="Calibri"/>
                        </a:rPr>
                        <a:t>24%</a:t>
                      </a:r>
                    </a:p>
                  </a:txBody>
                  <a:tcPr marL="9525" marR="9525" marT="9525" marB="0" anchor="b"/>
                </a:tc>
                <a:tc>
                  <a:txBody>
                    <a:bodyPr/>
                    <a:lstStyle/>
                    <a:p>
                      <a:pPr algn="r" fontAlgn="b"/>
                      <a:r>
                        <a:rPr lang="es-AR" sz="1600" b="0" i="0" u="none" strike="noStrike">
                          <a:solidFill>
                            <a:srgbClr val="000000"/>
                          </a:solidFill>
                          <a:effectLst/>
                          <a:latin typeface="Calibri"/>
                        </a:rPr>
                        <a:t>17%</a:t>
                      </a:r>
                    </a:p>
                  </a:txBody>
                  <a:tcPr marL="9525" marR="9525" marT="9525" marB="0" anchor="b"/>
                </a:tc>
                <a:tc>
                  <a:txBody>
                    <a:bodyPr/>
                    <a:lstStyle/>
                    <a:p>
                      <a:pPr algn="r" fontAlgn="b"/>
                      <a:r>
                        <a:rPr lang="es-AR" sz="1600" b="0" i="0" u="none" strike="noStrike" dirty="0">
                          <a:solidFill>
                            <a:srgbClr val="000000"/>
                          </a:solidFill>
                          <a:effectLst/>
                          <a:latin typeface="Calibri"/>
                        </a:rPr>
                        <a:t>11%</a:t>
                      </a:r>
                    </a:p>
                  </a:txBody>
                  <a:tcPr marL="9525" marR="9525" marT="9525" marB="0" anchor="b"/>
                </a:tc>
              </a:tr>
              <a:tr h="370840">
                <a:tc>
                  <a:txBody>
                    <a:bodyPr/>
                    <a:lstStyle/>
                    <a:p>
                      <a:pPr algn="l" fontAlgn="b"/>
                      <a:r>
                        <a:rPr lang="es-AR" sz="1600" b="0" i="0" u="none" strike="noStrike">
                          <a:solidFill>
                            <a:srgbClr val="000000"/>
                          </a:solidFill>
                          <a:effectLst/>
                          <a:latin typeface="Calibri"/>
                        </a:rPr>
                        <a:t>Ciencias Básicas</a:t>
                      </a:r>
                    </a:p>
                  </a:txBody>
                  <a:tcPr marL="9525" marR="9525" marT="9525" marB="0" anchor="b"/>
                </a:tc>
                <a:tc>
                  <a:txBody>
                    <a:bodyPr/>
                    <a:lstStyle/>
                    <a:p>
                      <a:pPr algn="r" fontAlgn="b"/>
                      <a:r>
                        <a:rPr lang="es-AR" sz="1600" b="0" i="0" u="none" strike="noStrike" dirty="0">
                          <a:solidFill>
                            <a:srgbClr val="000000"/>
                          </a:solidFill>
                          <a:effectLst/>
                          <a:latin typeface="Calibri"/>
                        </a:rPr>
                        <a:t>4%</a:t>
                      </a:r>
                    </a:p>
                  </a:txBody>
                  <a:tcPr marL="9525" marR="9525" marT="9525" marB="0" anchor="b"/>
                </a:tc>
                <a:tc>
                  <a:txBody>
                    <a:bodyPr/>
                    <a:lstStyle/>
                    <a:p>
                      <a:pPr algn="r" fontAlgn="b"/>
                      <a:r>
                        <a:rPr lang="es-AR" sz="1600" b="0" i="0" u="none" strike="noStrike" dirty="0">
                          <a:solidFill>
                            <a:srgbClr val="000000"/>
                          </a:solidFill>
                          <a:effectLst/>
                          <a:latin typeface="Calibri"/>
                        </a:rPr>
                        <a:t>4%</a:t>
                      </a:r>
                    </a:p>
                  </a:txBody>
                  <a:tcPr marL="9525" marR="9525" marT="9525" marB="0" anchor="b"/>
                </a:tc>
                <a:tc>
                  <a:txBody>
                    <a:bodyPr/>
                    <a:lstStyle/>
                    <a:p>
                      <a:pPr algn="r" fontAlgn="b"/>
                      <a:r>
                        <a:rPr lang="es-AR" sz="1600" b="0" i="0" u="none" strike="noStrike" dirty="0">
                          <a:solidFill>
                            <a:srgbClr val="000000"/>
                          </a:solidFill>
                          <a:effectLst/>
                          <a:latin typeface="Calibri"/>
                        </a:rPr>
                        <a:t>1%</a:t>
                      </a:r>
                    </a:p>
                  </a:txBody>
                  <a:tcPr marL="9525" marR="9525" marT="9525" marB="0" anchor="b"/>
                </a:tc>
                <a:tc>
                  <a:txBody>
                    <a:bodyPr/>
                    <a:lstStyle/>
                    <a:p>
                      <a:pPr algn="r" fontAlgn="b"/>
                      <a:r>
                        <a:rPr lang="es-AR" sz="1600" b="0" i="0" u="none" strike="noStrike" dirty="0">
                          <a:solidFill>
                            <a:srgbClr val="000000"/>
                          </a:solidFill>
                          <a:effectLst/>
                          <a:latin typeface="Calibri"/>
                        </a:rPr>
                        <a:t>0%</a:t>
                      </a:r>
                    </a:p>
                  </a:txBody>
                  <a:tcPr marL="9525" marR="9525" marT="9525" marB="0" anchor="b"/>
                </a:tc>
              </a:tr>
              <a:tr h="370840">
                <a:tc>
                  <a:txBody>
                    <a:bodyPr/>
                    <a:lstStyle/>
                    <a:p>
                      <a:pPr algn="l" fontAlgn="b"/>
                      <a:r>
                        <a:rPr lang="es-AR" sz="1600" b="0" i="0" u="none" strike="noStrike">
                          <a:solidFill>
                            <a:srgbClr val="000000"/>
                          </a:solidFill>
                          <a:effectLst/>
                          <a:latin typeface="Calibri"/>
                        </a:rPr>
                        <a:t>Ciencias de la Salud</a:t>
                      </a:r>
                    </a:p>
                  </a:txBody>
                  <a:tcPr marL="9525" marR="9525" marT="9525" marB="0" anchor="b"/>
                </a:tc>
                <a:tc>
                  <a:txBody>
                    <a:bodyPr/>
                    <a:lstStyle/>
                    <a:p>
                      <a:pPr algn="r" fontAlgn="b"/>
                      <a:r>
                        <a:rPr lang="es-AR" sz="1600" b="0" i="0" u="none" strike="noStrike">
                          <a:solidFill>
                            <a:srgbClr val="000000"/>
                          </a:solidFill>
                          <a:effectLst/>
                          <a:latin typeface="Calibri"/>
                        </a:rPr>
                        <a:t>9%</a:t>
                      </a:r>
                    </a:p>
                  </a:txBody>
                  <a:tcPr marL="9525" marR="9525" marT="9525" marB="0" anchor="b"/>
                </a:tc>
                <a:tc>
                  <a:txBody>
                    <a:bodyPr/>
                    <a:lstStyle/>
                    <a:p>
                      <a:pPr algn="r" fontAlgn="b"/>
                      <a:r>
                        <a:rPr lang="es-AR" sz="1600" b="0" i="0" u="none" strike="noStrike" dirty="0">
                          <a:solidFill>
                            <a:srgbClr val="000000"/>
                          </a:solidFill>
                          <a:effectLst/>
                          <a:latin typeface="Calibri"/>
                        </a:rPr>
                        <a:t>9%</a:t>
                      </a:r>
                    </a:p>
                  </a:txBody>
                  <a:tcPr marL="9525" marR="9525" marT="9525" marB="0" anchor="b"/>
                </a:tc>
                <a:tc>
                  <a:txBody>
                    <a:bodyPr/>
                    <a:lstStyle/>
                    <a:p>
                      <a:pPr algn="r" fontAlgn="b"/>
                      <a:r>
                        <a:rPr lang="es-AR" sz="1600" b="0" i="0" u="none" strike="noStrike" dirty="0">
                          <a:solidFill>
                            <a:srgbClr val="000000"/>
                          </a:solidFill>
                          <a:effectLst/>
                          <a:latin typeface="Calibri"/>
                        </a:rPr>
                        <a:t>7%</a:t>
                      </a:r>
                    </a:p>
                  </a:txBody>
                  <a:tcPr marL="9525" marR="9525" marT="9525" marB="0" anchor="b"/>
                </a:tc>
                <a:tc>
                  <a:txBody>
                    <a:bodyPr/>
                    <a:lstStyle/>
                    <a:p>
                      <a:pPr algn="r" fontAlgn="b"/>
                      <a:r>
                        <a:rPr lang="es-AR" sz="1600" b="0" i="0" u="none" strike="noStrike" dirty="0">
                          <a:solidFill>
                            <a:srgbClr val="000000"/>
                          </a:solidFill>
                          <a:effectLst/>
                          <a:latin typeface="Calibri"/>
                        </a:rPr>
                        <a:t>9%</a:t>
                      </a:r>
                    </a:p>
                  </a:txBody>
                  <a:tcPr marL="9525" marR="9525" marT="9525" marB="0" anchor="b"/>
                </a:tc>
              </a:tr>
              <a:tr h="370840">
                <a:tc>
                  <a:txBody>
                    <a:bodyPr/>
                    <a:lstStyle/>
                    <a:p>
                      <a:pPr algn="l" fontAlgn="b"/>
                      <a:r>
                        <a:rPr lang="es-AR" sz="1600" b="0" i="0" u="none" strike="noStrike">
                          <a:solidFill>
                            <a:srgbClr val="000000"/>
                          </a:solidFill>
                          <a:effectLst/>
                          <a:latin typeface="Calibri"/>
                        </a:rPr>
                        <a:t>Ciencias Humanas</a:t>
                      </a:r>
                    </a:p>
                  </a:txBody>
                  <a:tcPr marL="9525" marR="9525" marT="9525" marB="0" anchor="b"/>
                </a:tc>
                <a:tc>
                  <a:txBody>
                    <a:bodyPr/>
                    <a:lstStyle/>
                    <a:p>
                      <a:pPr algn="r" fontAlgn="b"/>
                      <a:r>
                        <a:rPr lang="es-AR" sz="1600" b="0" i="0" u="none" strike="noStrike">
                          <a:solidFill>
                            <a:srgbClr val="000000"/>
                          </a:solidFill>
                          <a:effectLst/>
                          <a:latin typeface="Calibri"/>
                        </a:rPr>
                        <a:t>25%</a:t>
                      </a:r>
                    </a:p>
                  </a:txBody>
                  <a:tcPr marL="9525" marR="9525" marT="9525" marB="0" anchor="b"/>
                </a:tc>
                <a:tc>
                  <a:txBody>
                    <a:bodyPr/>
                    <a:lstStyle/>
                    <a:p>
                      <a:pPr algn="r" fontAlgn="b"/>
                      <a:r>
                        <a:rPr lang="es-AR" sz="1600" b="0" i="0" u="none" strike="noStrike">
                          <a:solidFill>
                            <a:srgbClr val="000000"/>
                          </a:solidFill>
                          <a:effectLst/>
                          <a:latin typeface="Calibri"/>
                        </a:rPr>
                        <a:t>23%</a:t>
                      </a:r>
                    </a:p>
                  </a:txBody>
                  <a:tcPr marL="9525" marR="9525" marT="9525" marB="0" anchor="b"/>
                </a:tc>
                <a:tc>
                  <a:txBody>
                    <a:bodyPr/>
                    <a:lstStyle/>
                    <a:p>
                      <a:pPr algn="r" fontAlgn="b"/>
                      <a:r>
                        <a:rPr lang="es-AR" sz="1600" b="0" i="0" u="none" strike="noStrike" dirty="0">
                          <a:solidFill>
                            <a:srgbClr val="000000"/>
                          </a:solidFill>
                          <a:effectLst/>
                          <a:latin typeface="Calibri"/>
                        </a:rPr>
                        <a:t>15%</a:t>
                      </a:r>
                    </a:p>
                  </a:txBody>
                  <a:tcPr marL="9525" marR="9525" marT="9525" marB="0" anchor="b"/>
                </a:tc>
                <a:tc>
                  <a:txBody>
                    <a:bodyPr/>
                    <a:lstStyle/>
                    <a:p>
                      <a:pPr algn="r" fontAlgn="b"/>
                      <a:r>
                        <a:rPr lang="es-AR" sz="1600" b="0" i="0" u="none" strike="noStrike" dirty="0">
                          <a:solidFill>
                            <a:srgbClr val="000000"/>
                          </a:solidFill>
                          <a:effectLst/>
                          <a:latin typeface="Calibri"/>
                        </a:rPr>
                        <a:t>12%</a:t>
                      </a:r>
                    </a:p>
                  </a:txBody>
                  <a:tcPr marL="9525" marR="9525" marT="9525" marB="0" anchor="b"/>
                </a:tc>
              </a:tr>
              <a:tr h="370840">
                <a:tc>
                  <a:txBody>
                    <a:bodyPr/>
                    <a:lstStyle/>
                    <a:p>
                      <a:pPr algn="l" fontAlgn="b"/>
                      <a:r>
                        <a:rPr lang="es-AR" sz="1600" b="0" i="0" u="none" strike="noStrike">
                          <a:solidFill>
                            <a:srgbClr val="000000"/>
                          </a:solidFill>
                          <a:effectLst/>
                          <a:latin typeface="Calibri"/>
                        </a:rPr>
                        <a:t>Ciencias Sociales</a:t>
                      </a:r>
                    </a:p>
                  </a:txBody>
                  <a:tcPr marL="9525" marR="9525" marT="9525" marB="0" anchor="b"/>
                </a:tc>
                <a:tc>
                  <a:txBody>
                    <a:bodyPr/>
                    <a:lstStyle/>
                    <a:p>
                      <a:pPr algn="r" fontAlgn="b"/>
                      <a:r>
                        <a:rPr lang="es-AR" sz="1600" b="0" i="0" u="none" strike="noStrike">
                          <a:solidFill>
                            <a:srgbClr val="000000"/>
                          </a:solidFill>
                          <a:effectLst/>
                          <a:latin typeface="Calibri"/>
                        </a:rPr>
                        <a:t>39%</a:t>
                      </a:r>
                    </a:p>
                  </a:txBody>
                  <a:tcPr marL="9525" marR="9525" marT="9525" marB="0" anchor="b"/>
                </a:tc>
                <a:tc>
                  <a:txBody>
                    <a:bodyPr/>
                    <a:lstStyle/>
                    <a:p>
                      <a:pPr algn="r" fontAlgn="b"/>
                      <a:r>
                        <a:rPr lang="es-AR" sz="1600" b="0" i="0" u="none" strike="noStrike">
                          <a:solidFill>
                            <a:srgbClr val="000000"/>
                          </a:solidFill>
                          <a:effectLst/>
                          <a:latin typeface="Calibri"/>
                        </a:rPr>
                        <a:t>39%</a:t>
                      </a:r>
                    </a:p>
                  </a:txBody>
                  <a:tcPr marL="9525" marR="9525" marT="9525" marB="0" anchor="b"/>
                </a:tc>
                <a:tc>
                  <a:txBody>
                    <a:bodyPr/>
                    <a:lstStyle/>
                    <a:p>
                      <a:pPr algn="r" fontAlgn="b"/>
                      <a:r>
                        <a:rPr lang="es-AR" sz="1600" b="0" i="0" u="none" strike="noStrike">
                          <a:solidFill>
                            <a:srgbClr val="000000"/>
                          </a:solidFill>
                          <a:effectLst/>
                          <a:latin typeface="Calibri"/>
                        </a:rPr>
                        <a:t>60%</a:t>
                      </a:r>
                    </a:p>
                  </a:txBody>
                  <a:tcPr marL="9525" marR="9525" marT="9525" marB="0" anchor="b"/>
                </a:tc>
                <a:tc>
                  <a:txBody>
                    <a:bodyPr/>
                    <a:lstStyle/>
                    <a:p>
                      <a:pPr algn="r" fontAlgn="b"/>
                      <a:r>
                        <a:rPr lang="es-AR" sz="1600" b="0" i="0" u="none" strike="noStrike" dirty="0">
                          <a:solidFill>
                            <a:srgbClr val="000000"/>
                          </a:solidFill>
                          <a:effectLst/>
                          <a:latin typeface="Calibri"/>
                        </a:rPr>
                        <a:t>68%</a:t>
                      </a:r>
                    </a:p>
                  </a:txBody>
                  <a:tcPr marL="9525" marR="9525" marT="9525" marB="0" anchor="b"/>
                </a:tc>
              </a:tr>
              <a:tr h="370840">
                <a:tc>
                  <a:txBody>
                    <a:bodyPr/>
                    <a:lstStyle/>
                    <a:p>
                      <a:pPr algn="l" fontAlgn="b"/>
                      <a:r>
                        <a:rPr lang="es-AR" sz="1600" b="1" i="0" u="none" strike="noStrike">
                          <a:solidFill>
                            <a:srgbClr val="000000"/>
                          </a:solidFill>
                          <a:effectLst/>
                          <a:latin typeface="Calibri"/>
                        </a:rPr>
                        <a:t>Total general</a:t>
                      </a:r>
                    </a:p>
                  </a:txBody>
                  <a:tcPr marL="9525" marR="9525" marT="9525" marB="0" anchor="b"/>
                </a:tc>
                <a:tc>
                  <a:txBody>
                    <a:bodyPr/>
                    <a:lstStyle/>
                    <a:p>
                      <a:pPr algn="r" fontAlgn="b"/>
                      <a:r>
                        <a:rPr lang="es-AR" sz="1600" b="0" i="0" u="none" strike="noStrike">
                          <a:solidFill>
                            <a:srgbClr val="000000"/>
                          </a:solidFill>
                          <a:effectLst/>
                          <a:latin typeface="Calibri"/>
                        </a:rPr>
                        <a:t>100%</a:t>
                      </a:r>
                    </a:p>
                  </a:txBody>
                  <a:tcPr marL="9525" marR="9525" marT="9525" marB="0" anchor="b"/>
                </a:tc>
                <a:tc>
                  <a:txBody>
                    <a:bodyPr/>
                    <a:lstStyle/>
                    <a:p>
                      <a:pPr algn="r" fontAlgn="b"/>
                      <a:r>
                        <a:rPr lang="es-AR" sz="1600" b="0" i="0" u="none" strike="noStrike">
                          <a:solidFill>
                            <a:srgbClr val="000000"/>
                          </a:solidFill>
                          <a:effectLst/>
                          <a:latin typeface="Calibri"/>
                        </a:rPr>
                        <a:t>100%</a:t>
                      </a:r>
                    </a:p>
                  </a:txBody>
                  <a:tcPr marL="9525" marR="9525" marT="9525" marB="0" anchor="b"/>
                </a:tc>
                <a:tc>
                  <a:txBody>
                    <a:bodyPr/>
                    <a:lstStyle/>
                    <a:p>
                      <a:pPr algn="r" fontAlgn="b"/>
                      <a:r>
                        <a:rPr lang="es-AR" sz="1600" b="0" i="0" u="none" strike="noStrike">
                          <a:solidFill>
                            <a:srgbClr val="000000"/>
                          </a:solidFill>
                          <a:effectLst/>
                          <a:latin typeface="Calibri"/>
                        </a:rPr>
                        <a:t>100%</a:t>
                      </a:r>
                    </a:p>
                  </a:txBody>
                  <a:tcPr marL="9525" marR="9525" marT="9525" marB="0" anchor="b"/>
                </a:tc>
                <a:tc>
                  <a:txBody>
                    <a:bodyPr/>
                    <a:lstStyle/>
                    <a:p>
                      <a:pPr algn="r" fontAlgn="b"/>
                      <a:r>
                        <a:rPr lang="es-AR" sz="1600" b="0" i="0" u="none" strike="noStrike" dirty="0">
                          <a:solidFill>
                            <a:srgbClr val="000000"/>
                          </a:solidFill>
                          <a:effectLst/>
                          <a:latin typeface="Calibri"/>
                        </a:rPr>
                        <a:t>100%</a:t>
                      </a:r>
                    </a:p>
                  </a:txBody>
                  <a:tcPr marL="9525" marR="9525" marT="9525" marB="0" anchor="b"/>
                </a:tc>
              </a:tr>
            </a:tbl>
          </a:graphicData>
        </a:graphic>
      </p:graphicFrame>
    </p:spTree>
    <p:extLst>
      <p:ext uri="{BB962C8B-B14F-4D97-AF65-F5344CB8AC3E}">
        <p14:creationId xmlns:p14="http://schemas.microsoft.com/office/powerpoint/2010/main" xmlns="" val="23808682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12648" y="228600"/>
            <a:ext cx="8207824" cy="111216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sz="3600" b="1" dirty="0" smtClean="0"/>
              <a:t>Oferta, estudiantes y egresados por Nivel. </a:t>
            </a:r>
            <a:r>
              <a:rPr lang="es-MX" sz="2700" b="1" dirty="0"/>
              <a:t>Carreras de Pregrado y Grado de Universidades Nacionales. Año 2012</a:t>
            </a:r>
            <a:endParaRPr lang="es-AR" sz="2700" b="1" dirty="0"/>
          </a:p>
        </p:txBody>
      </p:sp>
      <p:graphicFrame>
        <p:nvGraphicFramePr>
          <p:cNvPr id="9" name="8 Marcador de contenido"/>
          <p:cNvGraphicFramePr>
            <a:graphicFrameLocks noGrp="1"/>
          </p:cNvGraphicFramePr>
          <p:nvPr>
            <p:ph sz="quarter" idx="1"/>
            <p:extLst>
              <p:ext uri="{D42A27DB-BD31-4B8C-83A1-F6EECF244321}">
                <p14:modId xmlns:p14="http://schemas.microsoft.com/office/powerpoint/2010/main" xmlns="" val="911390695"/>
              </p:ext>
            </p:extLst>
          </p:nvPr>
        </p:nvGraphicFramePr>
        <p:xfrm>
          <a:off x="612776" y="1600200"/>
          <a:ext cx="8207695" cy="4277070"/>
        </p:xfrm>
        <a:graphic>
          <a:graphicData uri="http://schemas.openxmlformats.org/drawingml/2006/table">
            <a:tbl>
              <a:tblPr firstRow="1" bandRow="1">
                <a:tableStyleId>{5C22544A-7EE6-4342-B048-85BDC9FD1C3A}</a:tableStyleId>
              </a:tblPr>
              <a:tblGrid>
                <a:gridCol w="1641539"/>
                <a:gridCol w="1641539"/>
                <a:gridCol w="1641539"/>
                <a:gridCol w="1641539"/>
                <a:gridCol w="1641539"/>
              </a:tblGrid>
              <a:tr h="475230">
                <a:tc>
                  <a:txBody>
                    <a:bodyPr/>
                    <a:lstStyle/>
                    <a:p>
                      <a:pPr algn="ctr" fontAlgn="ctr"/>
                      <a:r>
                        <a:rPr lang="es-AR" sz="2000" b="1" i="0" u="none" strike="noStrike" dirty="0">
                          <a:solidFill>
                            <a:srgbClr val="000000"/>
                          </a:solidFill>
                          <a:effectLst/>
                          <a:latin typeface="Calibri"/>
                        </a:rPr>
                        <a:t>Nivel</a:t>
                      </a:r>
                    </a:p>
                  </a:txBody>
                  <a:tcPr marL="9525" marR="9525" marT="9525" marB="0" anchor="ctr"/>
                </a:tc>
                <a:tc>
                  <a:txBody>
                    <a:bodyPr/>
                    <a:lstStyle/>
                    <a:p>
                      <a:pPr algn="ctr" fontAlgn="ctr"/>
                      <a:r>
                        <a:rPr lang="es-AR" sz="2000" b="1" i="0" u="none" strike="noStrike" dirty="0">
                          <a:solidFill>
                            <a:srgbClr val="000000"/>
                          </a:solidFill>
                          <a:effectLst/>
                          <a:latin typeface="Calibri"/>
                        </a:rPr>
                        <a:t>Carreras</a:t>
                      </a:r>
                    </a:p>
                  </a:txBody>
                  <a:tcPr marL="9525" marR="9525" marT="9525" marB="0" anchor="ctr"/>
                </a:tc>
                <a:tc>
                  <a:txBody>
                    <a:bodyPr/>
                    <a:lstStyle/>
                    <a:p>
                      <a:pPr algn="ctr" fontAlgn="ctr"/>
                      <a:r>
                        <a:rPr lang="es-AR" sz="2000" b="1" i="0" u="none" strike="noStrike">
                          <a:solidFill>
                            <a:srgbClr val="000000"/>
                          </a:solidFill>
                          <a:effectLst/>
                          <a:latin typeface="Calibri"/>
                        </a:rPr>
                        <a:t>Títulos</a:t>
                      </a:r>
                    </a:p>
                  </a:txBody>
                  <a:tcPr marL="9525" marR="9525" marT="9525" marB="0" anchor="ctr"/>
                </a:tc>
                <a:tc>
                  <a:txBody>
                    <a:bodyPr/>
                    <a:lstStyle/>
                    <a:p>
                      <a:pPr algn="ctr" fontAlgn="ctr"/>
                      <a:r>
                        <a:rPr lang="es-AR" sz="2000" b="1" i="0" u="none" strike="noStrike">
                          <a:solidFill>
                            <a:srgbClr val="000000"/>
                          </a:solidFill>
                          <a:effectLst/>
                          <a:latin typeface="Calibri"/>
                        </a:rPr>
                        <a:t>Estudiantes</a:t>
                      </a:r>
                    </a:p>
                  </a:txBody>
                  <a:tcPr marL="9525" marR="9525" marT="9525" marB="0" anchor="ctr"/>
                </a:tc>
                <a:tc>
                  <a:txBody>
                    <a:bodyPr/>
                    <a:lstStyle/>
                    <a:p>
                      <a:pPr algn="ctr" fontAlgn="ctr"/>
                      <a:r>
                        <a:rPr lang="es-AR" sz="2000" b="1" i="0" u="none" strike="noStrike">
                          <a:solidFill>
                            <a:srgbClr val="000000"/>
                          </a:solidFill>
                          <a:effectLst/>
                          <a:latin typeface="Calibri"/>
                        </a:rPr>
                        <a:t>Egresados</a:t>
                      </a:r>
                    </a:p>
                  </a:txBody>
                  <a:tcPr marL="9525" marR="9525" marT="9525" marB="0" anchor="ctr"/>
                </a:tc>
              </a:tr>
              <a:tr h="475230">
                <a:tc>
                  <a:txBody>
                    <a:bodyPr/>
                    <a:lstStyle/>
                    <a:p>
                      <a:pPr algn="l" fontAlgn="b"/>
                      <a:r>
                        <a:rPr lang="es-AR" sz="2000" b="1" i="0" u="none" strike="noStrike">
                          <a:solidFill>
                            <a:srgbClr val="000000"/>
                          </a:solidFill>
                          <a:effectLst/>
                          <a:latin typeface="Calibri"/>
                        </a:rPr>
                        <a:t>Total</a:t>
                      </a:r>
                    </a:p>
                  </a:txBody>
                  <a:tcPr marL="9525" marR="9525" marT="9525" marB="0" anchor="b"/>
                </a:tc>
                <a:tc>
                  <a:txBody>
                    <a:bodyPr/>
                    <a:lstStyle/>
                    <a:p>
                      <a:pPr algn="ctr" fontAlgn="b"/>
                      <a:r>
                        <a:rPr lang="es-AR" sz="2000" b="1" i="0" u="none" strike="noStrike" dirty="0">
                          <a:solidFill>
                            <a:srgbClr val="000000"/>
                          </a:solidFill>
                          <a:effectLst/>
                          <a:latin typeface="Calibri"/>
                        </a:rPr>
                        <a:t>316</a:t>
                      </a:r>
                    </a:p>
                  </a:txBody>
                  <a:tcPr marL="9525" marR="9525" marT="9525" marB="0" anchor="b"/>
                </a:tc>
                <a:tc>
                  <a:txBody>
                    <a:bodyPr/>
                    <a:lstStyle/>
                    <a:p>
                      <a:pPr algn="ctr" fontAlgn="b"/>
                      <a:r>
                        <a:rPr lang="es-AR" sz="2000" b="1" i="0" u="none" strike="noStrike" dirty="0">
                          <a:solidFill>
                            <a:srgbClr val="000000"/>
                          </a:solidFill>
                          <a:effectLst/>
                          <a:latin typeface="Calibri"/>
                        </a:rPr>
                        <a:t>402</a:t>
                      </a:r>
                    </a:p>
                  </a:txBody>
                  <a:tcPr marL="9525" marR="9525" marT="9525" marB="0" anchor="b"/>
                </a:tc>
                <a:tc>
                  <a:txBody>
                    <a:bodyPr/>
                    <a:lstStyle/>
                    <a:p>
                      <a:pPr algn="ctr" fontAlgn="b"/>
                      <a:r>
                        <a:rPr lang="es-AR" sz="2000" b="1" i="0" u="none" strike="noStrike">
                          <a:solidFill>
                            <a:srgbClr val="000000"/>
                          </a:solidFill>
                          <a:effectLst/>
                          <a:latin typeface="Calibri"/>
                        </a:rPr>
                        <a:t>142.703</a:t>
                      </a:r>
                    </a:p>
                  </a:txBody>
                  <a:tcPr marL="9525" marR="9525" marT="9525" marB="0" anchor="b"/>
                </a:tc>
                <a:tc>
                  <a:txBody>
                    <a:bodyPr/>
                    <a:lstStyle/>
                    <a:p>
                      <a:pPr algn="ctr" fontAlgn="b"/>
                      <a:r>
                        <a:rPr lang="es-AR" sz="2000" b="1" i="0" u="none" strike="noStrike">
                          <a:solidFill>
                            <a:srgbClr val="000000"/>
                          </a:solidFill>
                          <a:effectLst/>
                          <a:latin typeface="Calibri"/>
                        </a:rPr>
                        <a:t>6.973</a:t>
                      </a:r>
                    </a:p>
                  </a:txBody>
                  <a:tcPr marL="9525" marR="9525" marT="9525" marB="0" anchor="b"/>
                </a:tc>
              </a:tr>
              <a:tr h="475230">
                <a:tc>
                  <a:txBody>
                    <a:bodyPr/>
                    <a:lstStyle/>
                    <a:p>
                      <a:pPr algn="l" fontAlgn="b"/>
                      <a:r>
                        <a:rPr lang="es-AR" sz="2000" b="0" i="0" u="none" strike="noStrike">
                          <a:solidFill>
                            <a:srgbClr val="000000"/>
                          </a:solidFill>
                          <a:effectLst/>
                          <a:latin typeface="Calibri"/>
                        </a:rPr>
                        <a:t>Grado</a:t>
                      </a:r>
                    </a:p>
                  </a:txBody>
                  <a:tcPr marL="9525" marR="9525" marT="9525" marB="0" anchor="b"/>
                </a:tc>
                <a:tc>
                  <a:txBody>
                    <a:bodyPr/>
                    <a:lstStyle/>
                    <a:p>
                      <a:pPr algn="ctr" fontAlgn="b"/>
                      <a:r>
                        <a:rPr lang="es-AR" sz="2000" b="0" i="0" u="none" strike="noStrike" dirty="0">
                          <a:solidFill>
                            <a:srgbClr val="000000"/>
                          </a:solidFill>
                          <a:effectLst/>
                          <a:latin typeface="Calibri"/>
                        </a:rPr>
                        <a:t>262</a:t>
                      </a:r>
                    </a:p>
                  </a:txBody>
                  <a:tcPr marL="9525" marR="9525" marT="9525" marB="0" anchor="b"/>
                </a:tc>
                <a:tc>
                  <a:txBody>
                    <a:bodyPr/>
                    <a:lstStyle/>
                    <a:p>
                      <a:pPr algn="ctr" fontAlgn="b"/>
                      <a:r>
                        <a:rPr lang="es-AR" sz="2000" b="0" i="0" u="none" strike="noStrike" dirty="0">
                          <a:solidFill>
                            <a:srgbClr val="000000"/>
                          </a:solidFill>
                          <a:effectLst/>
                          <a:latin typeface="Calibri"/>
                        </a:rPr>
                        <a:t>266</a:t>
                      </a:r>
                    </a:p>
                  </a:txBody>
                  <a:tcPr marL="9525" marR="9525" marT="9525" marB="0" anchor="b"/>
                </a:tc>
                <a:tc>
                  <a:txBody>
                    <a:bodyPr/>
                    <a:lstStyle/>
                    <a:p>
                      <a:pPr algn="ctr" fontAlgn="b"/>
                      <a:r>
                        <a:rPr lang="es-AR" sz="2000" b="0" i="0" u="none" strike="noStrike" dirty="0">
                          <a:solidFill>
                            <a:srgbClr val="000000"/>
                          </a:solidFill>
                          <a:effectLst/>
                          <a:latin typeface="Calibri"/>
                        </a:rPr>
                        <a:t>129.340</a:t>
                      </a:r>
                    </a:p>
                  </a:txBody>
                  <a:tcPr marL="9525" marR="9525" marT="9525" marB="0" anchor="b"/>
                </a:tc>
                <a:tc>
                  <a:txBody>
                    <a:bodyPr/>
                    <a:lstStyle/>
                    <a:p>
                      <a:pPr algn="ctr" fontAlgn="b"/>
                      <a:r>
                        <a:rPr lang="es-AR" sz="2000" b="0" i="0" u="none" strike="noStrike">
                          <a:solidFill>
                            <a:srgbClr val="000000"/>
                          </a:solidFill>
                          <a:effectLst/>
                          <a:latin typeface="Calibri"/>
                        </a:rPr>
                        <a:t>4.674</a:t>
                      </a:r>
                    </a:p>
                  </a:txBody>
                  <a:tcPr marL="9525" marR="9525" marT="9525" marB="0" anchor="b"/>
                </a:tc>
              </a:tr>
              <a:tr h="475230">
                <a:tc>
                  <a:txBody>
                    <a:bodyPr/>
                    <a:lstStyle/>
                    <a:p>
                      <a:pPr algn="l" fontAlgn="b"/>
                      <a:r>
                        <a:rPr lang="es-AR" sz="2000" b="0" i="0" u="none" strike="noStrike">
                          <a:solidFill>
                            <a:srgbClr val="000000"/>
                          </a:solidFill>
                          <a:effectLst/>
                          <a:latin typeface="Calibri"/>
                        </a:rPr>
                        <a:t>Pregrado</a:t>
                      </a:r>
                    </a:p>
                  </a:txBody>
                  <a:tcPr marL="9525" marR="9525" marT="9525" marB="0" anchor="b"/>
                </a:tc>
                <a:tc>
                  <a:txBody>
                    <a:bodyPr/>
                    <a:lstStyle/>
                    <a:p>
                      <a:pPr algn="ctr" fontAlgn="b"/>
                      <a:r>
                        <a:rPr lang="es-AR" sz="2000" b="0" i="0" u="none" strike="noStrike">
                          <a:solidFill>
                            <a:srgbClr val="000000"/>
                          </a:solidFill>
                          <a:effectLst/>
                          <a:latin typeface="Calibri"/>
                        </a:rPr>
                        <a:t>54</a:t>
                      </a:r>
                    </a:p>
                  </a:txBody>
                  <a:tcPr marL="9525" marR="9525" marT="9525" marB="0" anchor="b"/>
                </a:tc>
                <a:tc>
                  <a:txBody>
                    <a:bodyPr/>
                    <a:lstStyle/>
                    <a:p>
                      <a:pPr algn="ctr" fontAlgn="b"/>
                      <a:r>
                        <a:rPr lang="es-AR" sz="2000" b="0" i="0" u="none" strike="noStrike" dirty="0">
                          <a:solidFill>
                            <a:srgbClr val="000000"/>
                          </a:solidFill>
                          <a:effectLst/>
                          <a:latin typeface="Calibri"/>
                        </a:rPr>
                        <a:t>136</a:t>
                      </a:r>
                    </a:p>
                  </a:txBody>
                  <a:tcPr marL="9525" marR="9525" marT="9525" marB="0" anchor="b"/>
                </a:tc>
                <a:tc>
                  <a:txBody>
                    <a:bodyPr/>
                    <a:lstStyle/>
                    <a:p>
                      <a:pPr algn="ctr" fontAlgn="b"/>
                      <a:r>
                        <a:rPr lang="es-AR" sz="2000" b="0" i="0" u="none" strike="noStrike" dirty="0">
                          <a:solidFill>
                            <a:srgbClr val="000000"/>
                          </a:solidFill>
                          <a:effectLst/>
                          <a:latin typeface="Calibri"/>
                        </a:rPr>
                        <a:t>13.363</a:t>
                      </a:r>
                    </a:p>
                  </a:txBody>
                  <a:tcPr marL="9525" marR="9525" marT="9525" marB="0" anchor="b"/>
                </a:tc>
                <a:tc>
                  <a:txBody>
                    <a:bodyPr/>
                    <a:lstStyle/>
                    <a:p>
                      <a:pPr algn="ctr" fontAlgn="b"/>
                      <a:r>
                        <a:rPr lang="es-AR" sz="2000" b="0" i="0" u="none" strike="noStrike" dirty="0">
                          <a:solidFill>
                            <a:srgbClr val="000000"/>
                          </a:solidFill>
                          <a:effectLst/>
                          <a:latin typeface="Calibri"/>
                        </a:rPr>
                        <a:t>2.299</a:t>
                      </a:r>
                    </a:p>
                  </a:txBody>
                  <a:tcPr marL="9525" marR="9525" marT="9525" marB="0" anchor="b"/>
                </a:tc>
              </a:tr>
              <a:tr h="475230">
                <a:tc>
                  <a:txBody>
                    <a:bodyPr/>
                    <a:lstStyle/>
                    <a:p>
                      <a:pPr algn="l" fontAlgn="b"/>
                      <a:endParaRPr lang="es-AR" sz="2000" b="0" i="0" u="none" strike="noStrike">
                        <a:solidFill>
                          <a:srgbClr val="000000"/>
                        </a:solidFill>
                        <a:effectLst/>
                        <a:latin typeface="Calibri"/>
                      </a:endParaRPr>
                    </a:p>
                  </a:txBody>
                  <a:tcPr marL="9525" marR="9525" marT="9525" marB="0" anchor="b"/>
                </a:tc>
                <a:tc>
                  <a:txBody>
                    <a:bodyPr/>
                    <a:lstStyle/>
                    <a:p>
                      <a:pPr algn="l" fontAlgn="b"/>
                      <a:endParaRPr lang="es-AR" sz="2000" b="0" i="0" u="none" strike="noStrike">
                        <a:solidFill>
                          <a:srgbClr val="000000"/>
                        </a:solidFill>
                        <a:effectLst/>
                        <a:latin typeface="Calibri"/>
                      </a:endParaRPr>
                    </a:p>
                  </a:txBody>
                  <a:tcPr marL="9525" marR="9525" marT="9525" marB="0" anchor="b"/>
                </a:tc>
                <a:tc>
                  <a:txBody>
                    <a:bodyPr/>
                    <a:lstStyle/>
                    <a:p>
                      <a:pPr algn="l" fontAlgn="b"/>
                      <a:endParaRPr lang="es-AR" sz="2000" b="0" i="0" u="none" strike="noStrike" dirty="0">
                        <a:solidFill>
                          <a:srgbClr val="000000"/>
                        </a:solidFill>
                        <a:effectLst/>
                        <a:latin typeface="Calibri"/>
                      </a:endParaRPr>
                    </a:p>
                  </a:txBody>
                  <a:tcPr marL="9525" marR="9525" marT="9525" marB="0" anchor="b"/>
                </a:tc>
                <a:tc>
                  <a:txBody>
                    <a:bodyPr/>
                    <a:lstStyle/>
                    <a:p>
                      <a:pPr algn="l" fontAlgn="b"/>
                      <a:endParaRPr lang="es-AR" sz="2000" b="0" i="0" u="none" strike="noStrike" dirty="0">
                        <a:solidFill>
                          <a:srgbClr val="000000"/>
                        </a:solidFill>
                        <a:effectLst/>
                        <a:latin typeface="Calibri"/>
                      </a:endParaRPr>
                    </a:p>
                  </a:txBody>
                  <a:tcPr marL="9525" marR="9525" marT="9525" marB="0" anchor="b"/>
                </a:tc>
                <a:tc>
                  <a:txBody>
                    <a:bodyPr/>
                    <a:lstStyle/>
                    <a:p>
                      <a:pPr algn="l" fontAlgn="b"/>
                      <a:endParaRPr lang="es-AR" sz="2000" b="0" i="0" u="none" strike="noStrike">
                        <a:solidFill>
                          <a:srgbClr val="000000"/>
                        </a:solidFill>
                        <a:effectLst/>
                        <a:latin typeface="Calibri"/>
                      </a:endParaRPr>
                    </a:p>
                  </a:txBody>
                  <a:tcPr marL="9525" marR="9525" marT="9525" marB="0" anchor="b"/>
                </a:tc>
              </a:tr>
              <a:tr h="475230">
                <a:tc>
                  <a:txBody>
                    <a:bodyPr/>
                    <a:lstStyle/>
                    <a:p>
                      <a:pPr algn="ctr" fontAlgn="ctr"/>
                      <a:r>
                        <a:rPr lang="es-AR" sz="2000" b="1" i="0" u="none" strike="noStrike">
                          <a:solidFill>
                            <a:srgbClr val="000000"/>
                          </a:solidFill>
                          <a:effectLst/>
                          <a:latin typeface="Calibri"/>
                        </a:rPr>
                        <a:t>Nivel</a:t>
                      </a:r>
                    </a:p>
                  </a:txBody>
                  <a:tcPr marL="9525" marR="9525" marT="9525" marB="0" anchor="ctr"/>
                </a:tc>
                <a:tc>
                  <a:txBody>
                    <a:bodyPr/>
                    <a:lstStyle/>
                    <a:p>
                      <a:pPr algn="ctr" fontAlgn="ctr"/>
                      <a:r>
                        <a:rPr lang="es-AR" sz="2000" b="1" i="0" u="none" strike="noStrike">
                          <a:solidFill>
                            <a:srgbClr val="000000"/>
                          </a:solidFill>
                          <a:effectLst/>
                          <a:latin typeface="Calibri"/>
                        </a:rPr>
                        <a:t>Carreras</a:t>
                      </a:r>
                    </a:p>
                  </a:txBody>
                  <a:tcPr marL="9525" marR="9525" marT="9525" marB="0" anchor="ctr"/>
                </a:tc>
                <a:tc>
                  <a:txBody>
                    <a:bodyPr/>
                    <a:lstStyle/>
                    <a:p>
                      <a:pPr algn="ctr" fontAlgn="ctr"/>
                      <a:r>
                        <a:rPr lang="es-AR" sz="2000" b="1" i="0" u="none" strike="noStrike">
                          <a:solidFill>
                            <a:srgbClr val="000000"/>
                          </a:solidFill>
                          <a:effectLst/>
                          <a:latin typeface="Calibri"/>
                        </a:rPr>
                        <a:t>Títulos</a:t>
                      </a:r>
                    </a:p>
                  </a:txBody>
                  <a:tcPr marL="9525" marR="9525" marT="9525" marB="0" anchor="ctr"/>
                </a:tc>
                <a:tc>
                  <a:txBody>
                    <a:bodyPr/>
                    <a:lstStyle/>
                    <a:p>
                      <a:pPr algn="ctr" fontAlgn="ctr"/>
                      <a:r>
                        <a:rPr lang="es-AR" sz="2000" b="1" i="0" u="none" strike="noStrike" dirty="0">
                          <a:solidFill>
                            <a:srgbClr val="000000"/>
                          </a:solidFill>
                          <a:effectLst/>
                          <a:latin typeface="Calibri"/>
                        </a:rPr>
                        <a:t>Estudiantes</a:t>
                      </a:r>
                    </a:p>
                  </a:txBody>
                  <a:tcPr marL="9525" marR="9525" marT="9525" marB="0" anchor="ctr"/>
                </a:tc>
                <a:tc>
                  <a:txBody>
                    <a:bodyPr/>
                    <a:lstStyle/>
                    <a:p>
                      <a:pPr algn="ctr" fontAlgn="ctr"/>
                      <a:r>
                        <a:rPr lang="es-AR" sz="2000" b="1" i="0" u="none" strike="noStrike">
                          <a:solidFill>
                            <a:srgbClr val="000000"/>
                          </a:solidFill>
                          <a:effectLst/>
                          <a:latin typeface="Calibri"/>
                        </a:rPr>
                        <a:t>Egresados</a:t>
                      </a:r>
                    </a:p>
                  </a:txBody>
                  <a:tcPr marL="9525" marR="9525" marT="9525" marB="0" anchor="ctr"/>
                </a:tc>
              </a:tr>
              <a:tr h="475230">
                <a:tc>
                  <a:txBody>
                    <a:bodyPr/>
                    <a:lstStyle/>
                    <a:p>
                      <a:pPr algn="l" fontAlgn="b"/>
                      <a:r>
                        <a:rPr lang="es-AR" sz="2000" b="0" i="0" u="none" strike="noStrike">
                          <a:solidFill>
                            <a:srgbClr val="000000"/>
                          </a:solidFill>
                          <a:effectLst/>
                          <a:latin typeface="Calibri"/>
                        </a:rPr>
                        <a:t>Total</a:t>
                      </a:r>
                    </a:p>
                  </a:txBody>
                  <a:tcPr marL="9525" marR="9525" marT="9525" marB="0" anchor="b"/>
                </a:tc>
                <a:tc>
                  <a:txBody>
                    <a:bodyPr/>
                    <a:lstStyle/>
                    <a:p>
                      <a:pPr algn="ctr" fontAlgn="b"/>
                      <a:r>
                        <a:rPr lang="es-AR" sz="2000" b="0" i="0" u="none" strike="noStrike" dirty="0">
                          <a:solidFill>
                            <a:srgbClr val="000000"/>
                          </a:solidFill>
                          <a:effectLst/>
                          <a:latin typeface="Calibri"/>
                        </a:rPr>
                        <a:t>100%</a:t>
                      </a:r>
                    </a:p>
                  </a:txBody>
                  <a:tcPr marL="9525" marR="9525" marT="9525" marB="0" anchor="b"/>
                </a:tc>
                <a:tc>
                  <a:txBody>
                    <a:bodyPr/>
                    <a:lstStyle/>
                    <a:p>
                      <a:pPr algn="ctr" fontAlgn="b"/>
                      <a:r>
                        <a:rPr lang="es-AR" sz="2000" b="0" i="0" u="none" strike="noStrike">
                          <a:solidFill>
                            <a:srgbClr val="000000"/>
                          </a:solidFill>
                          <a:effectLst/>
                          <a:latin typeface="Calibri"/>
                        </a:rPr>
                        <a:t>100%</a:t>
                      </a:r>
                    </a:p>
                  </a:txBody>
                  <a:tcPr marL="9525" marR="9525" marT="9525" marB="0" anchor="b"/>
                </a:tc>
                <a:tc>
                  <a:txBody>
                    <a:bodyPr/>
                    <a:lstStyle/>
                    <a:p>
                      <a:pPr algn="ctr" fontAlgn="b"/>
                      <a:r>
                        <a:rPr lang="es-AR" sz="2000" b="0" i="0" u="none" strike="noStrike" dirty="0">
                          <a:solidFill>
                            <a:srgbClr val="000000"/>
                          </a:solidFill>
                          <a:effectLst/>
                          <a:latin typeface="Calibri"/>
                        </a:rPr>
                        <a:t>100%</a:t>
                      </a:r>
                    </a:p>
                  </a:txBody>
                  <a:tcPr marL="9525" marR="9525" marT="9525" marB="0" anchor="b"/>
                </a:tc>
                <a:tc>
                  <a:txBody>
                    <a:bodyPr/>
                    <a:lstStyle/>
                    <a:p>
                      <a:pPr algn="ctr" fontAlgn="b"/>
                      <a:r>
                        <a:rPr lang="es-AR" sz="2000" b="0" i="0" u="none" strike="noStrike">
                          <a:solidFill>
                            <a:srgbClr val="000000"/>
                          </a:solidFill>
                          <a:effectLst/>
                          <a:latin typeface="Calibri"/>
                        </a:rPr>
                        <a:t>100%</a:t>
                      </a:r>
                    </a:p>
                  </a:txBody>
                  <a:tcPr marL="9525" marR="9525" marT="9525" marB="0" anchor="b"/>
                </a:tc>
              </a:tr>
              <a:tr h="475230">
                <a:tc>
                  <a:txBody>
                    <a:bodyPr/>
                    <a:lstStyle/>
                    <a:p>
                      <a:pPr algn="l" fontAlgn="b"/>
                      <a:r>
                        <a:rPr lang="es-AR" sz="2000" b="0" i="0" u="none" strike="noStrike">
                          <a:solidFill>
                            <a:srgbClr val="000000"/>
                          </a:solidFill>
                          <a:effectLst/>
                          <a:latin typeface="Calibri"/>
                        </a:rPr>
                        <a:t>Grado</a:t>
                      </a:r>
                    </a:p>
                  </a:txBody>
                  <a:tcPr marL="9525" marR="9525" marT="9525" marB="0" anchor="b"/>
                </a:tc>
                <a:tc>
                  <a:txBody>
                    <a:bodyPr/>
                    <a:lstStyle/>
                    <a:p>
                      <a:pPr algn="ctr" fontAlgn="b"/>
                      <a:r>
                        <a:rPr lang="es-AR" sz="2000" b="0" i="0" u="none" strike="noStrike">
                          <a:solidFill>
                            <a:srgbClr val="000000"/>
                          </a:solidFill>
                          <a:effectLst/>
                          <a:latin typeface="Calibri"/>
                        </a:rPr>
                        <a:t>83%</a:t>
                      </a:r>
                    </a:p>
                  </a:txBody>
                  <a:tcPr marL="9525" marR="9525" marT="9525" marB="0" anchor="b"/>
                </a:tc>
                <a:tc>
                  <a:txBody>
                    <a:bodyPr/>
                    <a:lstStyle/>
                    <a:p>
                      <a:pPr algn="ctr" fontAlgn="b"/>
                      <a:r>
                        <a:rPr lang="es-AR" sz="2000" b="0" i="0" u="none" strike="noStrike">
                          <a:solidFill>
                            <a:srgbClr val="000000"/>
                          </a:solidFill>
                          <a:effectLst/>
                          <a:latin typeface="Calibri"/>
                        </a:rPr>
                        <a:t>66%</a:t>
                      </a:r>
                    </a:p>
                  </a:txBody>
                  <a:tcPr marL="9525" marR="9525" marT="9525" marB="0" anchor="b"/>
                </a:tc>
                <a:tc>
                  <a:txBody>
                    <a:bodyPr/>
                    <a:lstStyle/>
                    <a:p>
                      <a:pPr algn="ctr" fontAlgn="b"/>
                      <a:r>
                        <a:rPr lang="es-AR" sz="2000" b="0" i="0" u="none" strike="noStrike" dirty="0">
                          <a:solidFill>
                            <a:srgbClr val="000000"/>
                          </a:solidFill>
                          <a:effectLst/>
                          <a:latin typeface="Calibri"/>
                        </a:rPr>
                        <a:t>91%</a:t>
                      </a:r>
                    </a:p>
                  </a:txBody>
                  <a:tcPr marL="9525" marR="9525" marT="9525" marB="0" anchor="b"/>
                </a:tc>
                <a:tc>
                  <a:txBody>
                    <a:bodyPr/>
                    <a:lstStyle/>
                    <a:p>
                      <a:pPr algn="ctr" fontAlgn="b"/>
                      <a:r>
                        <a:rPr lang="es-AR" sz="2000" b="0" i="0" u="none" strike="noStrike" dirty="0">
                          <a:solidFill>
                            <a:srgbClr val="000000"/>
                          </a:solidFill>
                          <a:effectLst/>
                          <a:latin typeface="Calibri"/>
                        </a:rPr>
                        <a:t>67%</a:t>
                      </a:r>
                    </a:p>
                  </a:txBody>
                  <a:tcPr marL="9525" marR="9525" marT="9525" marB="0" anchor="b"/>
                </a:tc>
              </a:tr>
              <a:tr h="475230">
                <a:tc>
                  <a:txBody>
                    <a:bodyPr/>
                    <a:lstStyle/>
                    <a:p>
                      <a:pPr algn="l" fontAlgn="b"/>
                      <a:r>
                        <a:rPr lang="es-AR" sz="2000" b="0" i="0" u="none" strike="noStrike">
                          <a:solidFill>
                            <a:srgbClr val="000000"/>
                          </a:solidFill>
                          <a:effectLst/>
                          <a:latin typeface="Calibri"/>
                        </a:rPr>
                        <a:t>Pregrado</a:t>
                      </a:r>
                    </a:p>
                  </a:txBody>
                  <a:tcPr marL="9525" marR="9525" marT="9525" marB="0" anchor="b"/>
                </a:tc>
                <a:tc>
                  <a:txBody>
                    <a:bodyPr/>
                    <a:lstStyle/>
                    <a:p>
                      <a:pPr algn="ctr" fontAlgn="b"/>
                      <a:r>
                        <a:rPr lang="es-AR" sz="2000" b="0" i="0" u="none" strike="noStrike">
                          <a:solidFill>
                            <a:srgbClr val="000000"/>
                          </a:solidFill>
                          <a:effectLst/>
                          <a:latin typeface="Calibri"/>
                        </a:rPr>
                        <a:t>17%</a:t>
                      </a:r>
                    </a:p>
                  </a:txBody>
                  <a:tcPr marL="9525" marR="9525" marT="9525" marB="0" anchor="b"/>
                </a:tc>
                <a:tc>
                  <a:txBody>
                    <a:bodyPr/>
                    <a:lstStyle/>
                    <a:p>
                      <a:pPr algn="ctr" fontAlgn="b"/>
                      <a:r>
                        <a:rPr lang="es-AR" sz="2000" b="0" i="0" u="none" strike="noStrike">
                          <a:solidFill>
                            <a:srgbClr val="000000"/>
                          </a:solidFill>
                          <a:effectLst/>
                          <a:latin typeface="Calibri"/>
                        </a:rPr>
                        <a:t>34%</a:t>
                      </a:r>
                    </a:p>
                  </a:txBody>
                  <a:tcPr marL="9525" marR="9525" marT="9525" marB="0" anchor="b"/>
                </a:tc>
                <a:tc>
                  <a:txBody>
                    <a:bodyPr/>
                    <a:lstStyle/>
                    <a:p>
                      <a:pPr algn="ctr" fontAlgn="b"/>
                      <a:r>
                        <a:rPr lang="es-AR" sz="2000" b="0" i="0" u="none" strike="noStrike">
                          <a:solidFill>
                            <a:srgbClr val="000000"/>
                          </a:solidFill>
                          <a:effectLst/>
                          <a:latin typeface="Calibri"/>
                        </a:rPr>
                        <a:t>9%</a:t>
                      </a:r>
                    </a:p>
                  </a:txBody>
                  <a:tcPr marL="9525" marR="9525" marT="9525" marB="0" anchor="b"/>
                </a:tc>
                <a:tc>
                  <a:txBody>
                    <a:bodyPr/>
                    <a:lstStyle/>
                    <a:p>
                      <a:pPr algn="ctr" fontAlgn="b"/>
                      <a:r>
                        <a:rPr lang="es-AR" sz="2000" b="0" i="0" u="none" strike="noStrike" dirty="0">
                          <a:solidFill>
                            <a:srgbClr val="000000"/>
                          </a:solidFill>
                          <a:effectLst/>
                          <a:latin typeface="Calibri"/>
                        </a:rPr>
                        <a:t>33%</a:t>
                      </a:r>
                    </a:p>
                  </a:txBody>
                  <a:tcPr marL="9525" marR="9525" marT="9525" marB="0" anchor="b"/>
                </a:tc>
              </a:tr>
            </a:tbl>
          </a:graphicData>
        </a:graphic>
      </p:graphicFrame>
      <p:sp>
        <p:nvSpPr>
          <p:cNvPr id="10" name="9 CuadroTexto"/>
          <p:cNvSpPr txBox="1"/>
          <p:nvPr/>
        </p:nvSpPr>
        <p:spPr>
          <a:xfrm>
            <a:off x="676850" y="6142979"/>
            <a:ext cx="7239674" cy="338554"/>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1600" dirty="0" smtClean="0"/>
              <a:t>Fuente: Base RUNCOB, año 2012</a:t>
            </a:r>
            <a:endParaRPr lang="es-AR" sz="1600" dirty="0"/>
          </a:p>
        </p:txBody>
      </p:sp>
    </p:spTree>
    <p:extLst>
      <p:ext uri="{BB962C8B-B14F-4D97-AF65-F5344CB8AC3E}">
        <p14:creationId xmlns:p14="http://schemas.microsoft.com/office/powerpoint/2010/main" xmlns="" val="181675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MX" sz="2800" b="1" dirty="0" smtClean="0"/>
              <a:t>% de </a:t>
            </a:r>
            <a:r>
              <a:rPr lang="es-MX" sz="2800" b="1" dirty="0" smtClean="0">
                <a:solidFill>
                  <a:schemeClr val="lt1"/>
                </a:solidFill>
              </a:rPr>
              <a:t>Títulos</a:t>
            </a:r>
            <a:r>
              <a:rPr lang="es-MX" sz="2800" b="1" dirty="0">
                <a:solidFill>
                  <a:schemeClr val="lt1"/>
                </a:solidFill>
              </a:rPr>
              <a:t>, Estudiantes y Egresados de </a:t>
            </a:r>
            <a:r>
              <a:rPr lang="es-MX" sz="2800" b="1" dirty="0" smtClean="0">
                <a:solidFill>
                  <a:schemeClr val="lt1"/>
                </a:solidFill>
              </a:rPr>
              <a:t>Pregrado </a:t>
            </a:r>
            <a:r>
              <a:rPr lang="es-MX" sz="2800" b="1" dirty="0">
                <a:solidFill>
                  <a:schemeClr val="lt1"/>
                </a:solidFill>
              </a:rPr>
              <a:t>y Grado en la Región </a:t>
            </a:r>
            <a:r>
              <a:rPr lang="es-MX" sz="2800" b="1" dirty="0" smtClean="0">
                <a:solidFill>
                  <a:schemeClr val="lt1"/>
                </a:solidFill>
              </a:rPr>
              <a:t>Metropolitana por tipo de gestión, Total Instituciones, año </a:t>
            </a:r>
            <a:r>
              <a:rPr lang="es-MX" sz="2800" b="1" dirty="0">
                <a:solidFill>
                  <a:schemeClr val="lt1"/>
                </a:solidFill>
              </a:rPr>
              <a:t>2012</a:t>
            </a:r>
            <a:endParaRPr lang="es-AR" sz="2800" b="1" dirty="0">
              <a:solidFill>
                <a:schemeClr val="lt1"/>
              </a:solidFill>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xmlns="" val="2507457602"/>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676850" y="6142979"/>
            <a:ext cx="7239674" cy="338554"/>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1600" dirty="0" smtClean="0"/>
              <a:t>Fuente: Estadísticas Universitarias. SPU, Ministerio de Educación. Base año 2012</a:t>
            </a:r>
            <a:endParaRPr lang="es-AR" sz="1600" dirty="0"/>
          </a:p>
        </p:txBody>
      </p:sp>
    </p:spTree>
    <p:extLst>
      <p:ext uri="{BB962C8B-B14F-4D97-AF65-F5344CB8AC3E}">
        <p14:creationId xmlns:p14="http://schemas.microsoft.com/office/powerpoint/2010/main" xmlns="" val="2870661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txBox="1">
            <a:spLocks noGrp="1"/>
          </p:cNvSpPr>
          <p:nvPr>
            <p:ph type="title"/>
          </p:nvPr>
        </p:nvSpPr>
        <p:spPr>
          <a:xfrm>
            <a:off x="827584" y="692696"/>
            <a:ext cx="8153400" cy="1440160"/>
          </a:xfrm>
          <a:prstGeom prst="rect">
            <a:avLst/>
          </a:prstGeom>
          <a:solidFill>
            <a:schemeClr val="accent2"/>
          </a:soli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anchor="ctr">
            <a:noAutofit/>
          </a:bodyPr>
          <a:lstStyle>
            <a:lvl1pPr algn="l" rtl="0" eaLnBrk="1" latinLnBrk="0" hangingPunct="1">
              <a:spcBef>
                <a:spcPct val="0"/>
              </a:spcBef>
              <a:buNone/>
              <a:defRPr kumimoji="0"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MX" sz="2800" b="1" dirty="0" smtClean="0">
                <a:solidFill>
                  <a:schemeClr val="bg1"/>
                </a:solidFill>
              </a:rPr>
              <a:t>¿Por </a:t>
            </a:r>
            <a:r>
              <a:rPr lang="es-MX" sz="2800" b="1" dirty="0">
                <a:solidFill>
                  <a:schemeClr val="bg1"/>
                </a:solidFill>
              </a:rPr>
              <a:t>qué un Sistema de Información de la RUNCOB sobre </a:t>
            </a:r>
            <a:r>
              <a:rPr lang="es-ES" sz="2800" b="1" dirty="0">
                <a:solidFill>
                  <a:schemeClr val="bg1"/>
                </a:solidFill>
              </a:rPr>
              <a:t>Oferta Académica, Estudiantes y </a:t>
            </a:r>
            <a:r>
              <a:rPr lang="es-ES" sz="2800" b="1" dirty="0" smtClean="0">
                <a:solidFill>
                  <a:schemeClr val="bg1"/>
                </a:solidFill>
              </a:rPr>
              <a:t>Egresados?</a:t>
            </a:r>
            <a:endParaRPr lang="es-AR" sz="2800" b="1" dirty="0">
              <a:solidFill>
                <a:schemeClr val="bg1"/>
              </a:solidFill>
            </a:endParaRPr>
          </a:p>
        </p:txBody>
      </p:sp>
      <p:grpSp>
        <p:nvGrpSpPr>
          <p:cNvPr id="8" name="7 Grupo"/>
          <p:cNvGrpSpPr/>
          <p:nvPr/>
        </p:nvGrpSpPr>
        <p:grpSpPr>
          <a:xfrm>
            <a:off x="1691680" y="2924944"/>
            <a:ext cx="5688632" cy="2736304"/>
            <a:chOff x="1795053" y="0"/>
            <a:chExt cx="3910353" cy="2347183"/>
          </a:xfrm>
        </p:grpSpPr>
        <p:sp>
          <p:nvSpPr>
            <p:cNvPr id="9" name="8 Rectángulo"/>
            <p:cNvSpPr/>
            <p:nvPr/>
          </p:nvSpPr>
          <p:spPr>
            <a:xfrm>
              <a:off x="1795053" y="0"/>
              <a:ext cx="3910353" cy="234718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1795053" y="0"/>
              <a:ext cx="3910353" cy="2347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3200" kern="1200" dirty="0" smtClean="0">
                  <a:solidFill>
                    <a:schemeClr val="tx1"/>
                  </a:solidFill>
                </a:rPr>
                <a:t>Porque el Sistema de información sobre Oferta es una herramienta  para </a:t>
              </a:r>
              <a:r>
                <a:rPr lang="es-ES" sz="3200" dirty="0" smtClean="0">
                  <a:solidFill>
                    <a:schemeClr val="tx1"/>
                  </a:solidFill>
                </a:rPr>
                <a:t>la </a:t>
              </a:r>
              <a:r>
                <a:rPr lang="es-ES" sz="3200" dirty="0">
                  <a:solidFill>
                    <a:schemeClr val="tx1"/>
                  </a:solidFill>
                </a:rPr>
                <a:t>p</a:t>
              </a:r>
              <a:r>
                <a:rPr lang="es-ES" sz="3200" kern="1200" dirty="0" smtClean="0">
                  <a:solidFill>
                    <a:schemeClr val="tx1"/>
                  </a:solidFill>
                </a:rPr>
                <a:t>lanificación en cada universidad y en la </a:t>
              </a:r>
              <a:r>
                <a:rPr lang="es-ES" sz="3200" dirty="0">
                  <a:solidFill>
                    <a:schemeClr val="tx1"/>
                  </a:solidFill>
                </a:rPr>
                <a:t>R</a:t>
              </a:r>
              <a:r>
                <a:rPr lang="es-ES" sz="3200" kern="1200" dirty="0" smtClean="0">
                  <a:solidFill>
                    <a:schemeClr val="tx1"/>
                  </a:solidFill>
                </a:rPr>
                <a:t>egión en su conjunto</a:t>
              </a:r>
              <a:endParaRPr lang="es-AR" sz="3200" kern="1200" dirty="0">
                <a:solidFill>
                  <a:schemeClr val="tx1"/>
                </a:solidFill>
              </a:endParaRPr>
            </a:p>
          </p:txBody>
        </p:sp>
      </p:grpSp>
      <p:sp>
        <p:nvSpPr>
          <p:cNvPr id="11" name="10 Flecha abajo"/>
          <p:cNvSpPr/>
          <p:nvPr/>
        </p:nvSpPr>
        <p:spPr>
          <a:xfrm>
            <a:off x="4355976" y="2204864"/>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xmlns="" val="237441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xmlns="" val="2119959522"/>
              </p:ext>
            </p:extLst>
          </p:nvPr>
        </p:nvGraphicFramePr>
        <p:xfrm>
          <a:off x="755576" y="1556792"/>
          <a:ext cx="7920260" cy="4752528"/>
        </p:xfrm>
        <a:graphic>
          <a:graphicData uri="http://schemas.openxmlformats.org/drawingml/2006/table">
            <a:tbl>
              <a:tblPr firstRow="1" bandRow="1">
                <a:tableStyleId>{BC89EF96-8CEA-46FF-86C4-4CE0E7609802}</a:tableStyleId>
              </a:tblPr>
              <a:tblGrid>
                <a:gridCol w="7920260"/>
              </a:tblGrid>
              <a:tr h="541816">
                <a:tc>
                  <a:txBody>
                    <a:bodyPr/>
                    <a:lstStyle/>
                    <a:p>
                      <a:pPr marL="285750" indent="-285750" algn="just">
                        <a:buFont typeface="Wingdings" panose="05000000000000000000" pitchFamily="2" charset="2"/>
                        <a:buChar char="Ø"/>
                      </a:pPr>
                      <a:r>
                        <a:rPr lang="es-MX" b="0" dirty="0" smtClean="0"/>
                        <a:t>Construir una visión de conjunto de las universidades</a:t>
                      </a:r>
                      <a:r>
                        <a:rPr lang="es-MX" b="0" baseline="0" dirty="0" smtClean="0"/>
                        <a:t> de la Red y de la Región.</a:t>
                      </a:r>
                      <a:endParaRPr lang="es-AR" b="0" dirty="0"/>
                    </a:p>
                  </a:txBody>
                  <a:tcPr/>
                </a:tc>
              </a:tr>
              <a:tr h="1036268">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dirty="0" smtClean="0"/>
                        <a:t>Contar</a:t>
                      </a:r>
                      <a:r>
                        <a:rPr lang="es-MX" baseline="0" dirty="0" smtClean="0"/>
                        <a:t> con </a:t>
                      </a:r>
                      <a:r>
                        <a:rPr lang="es-MX" dirty="0" smtClean="0"/>
                        <a:t>información sobre la Oferta y</a:t>
                      </a:r>
                      <a:r>
                        <a:rPr lang="es-MX" baseline="0" dirty="0" smtClean="0"/>
                        <a:t> su distribución,  las áreas de vacancia y superposiciones, insumo que la Gestión puede utilizar para </a:t>
                      </a:r>
                      <a:r>
                        <a:rPr lang="es-AR" sz="1800" baseline="0" dirty="0" smtClean="0"/>
                        <a:t>desarrollar políticas de </a:t>
                      </a:r>
                      <a:r>
                        <a:rPr lang="es-AR" sz="1800" dirty="0" smtClean="0"/>
                        <a:t>desarrollo compatible</a:t>
                      </a:r>
                    </a:p>
                  </a:txBody>
                  <a:tcPr/>
                </a:tc>
              </a:tr>
              <a:tr h="78846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dirty="0" smtClean="0"/>
                        <a:t>Crear carreras</a:t>
                      </a:r>
                      <a:r>
                        <a:rPr lang="es-MX" baseline="0" dirty="0" smtClean="0"/>
                        <a:t> conjuntas entre las universidades que integran la Red e implementarlas.</a:t>
                      </a:r>
                      <a:endParaRPr lang="es-AR" dirty="0" smtClean="0"/>
                    </a:p>
                  </a:txBody>
                  <a:tcPr/>
                </a:tc>
              </a:tr>
              <a:tr h="489630">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800" dirty="0" smtClean="0"/>
                        <a:t>Identificar carreras similares</a:t>
                      </a:r>
                      <a:r>
                        <a:rPr lang="es-ES" sz="1800" baseline="0" dirty="0" smtClean="0"/>
                        <a:t> en su denominación y sus diversas propuestas.</a:t>
                      </a:r>
                      <a:endParaRPr lang="es-AR" sz="1800" dirty="0" smtClean="0"/>
                    </a:p>
                  </a:txBody>
                  <a:tcPr/>
                </a:tc>
              </a:tr>
              <a:tr h="948177">
                <a:tc>
                  <a:txBody>
                    <a:bodyPr/>
                    <a:lstStyle/>
                    <a:p>
                      <a:pPr marL="285750" indent="-285750">
                        <a:buFont typeface="Wingdings" panose="05000000000000000000" pitchFamily="2" charset="2"/>
                        <a:buChar char="Ø"/>
                      </a:pPr>
                      <a:r>
                        <a:rPr lang="es-MX" dirty="0" smtClean="0"/>
                        <a:t>Generar</a:t>
                      </a:r>
                      <a:r>
                        <a:rPr lang="es-MX" baseline="0" dirty="0" smtClean="0"/>
                        <a:t> condiciones para</a:t>
                      </a:r>
                      <a:r>
                        <a:rPr lang="es-MX" dirty="0" smtClean="0"/>
                        <a:t> el intercambio de docentes</a:t>
                      </a:r>
                      <a:r>
                        <a:rPr lang="es-MX" baseline="0" dirty="0" smtClean="0"/>
                        <a:t> e</a:t>
                      </a:r>
                      <a:r>
                        <a:rPr lang="es-MX" dirty="0" smtClean="0"/>
                        <a:t> investigadores en una</a:t>
                      </a:r>
                      <a:r>
                        <a:rPr lang="es-MX" baseline="0" dirty="0" smtClean="0"/>
                        <a:t> misma zona o entre zonas</a:t>
                      </a:r>
                      <a:r>
                        <a:rPr lang="es-MX" dirty="0" smtClean="0"/>
                        <a:t>.</a:t>
                      </a:r>
                    </a:p>
                  </a:txBody>
                  <a:tcPr/>
                </a:tc>
              </a:tr>
              <a:tr h="948177">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dirty="0" smtClean="0"/>
                        <a:t>Contar con información para la</a:t>
                      </a:r>
                      <a:r>
                        <a:rPr lang="es-MX" baseline="0" dirty="0" smtClean="0"/>
                        <a:t> elaboración de proyectos que permitan o</a:t>
                      </a:r>
                      <a:r>
                        <a:rPr lang="es-MX" dirty="0" smtClean="0"/>
                        <a:t>btener fondos presupuestarios para financiar actividades conjuntas.</a:t>
                      </a:r>
                      <a:endParaRPr lang="es-AR" dirty="0" smtClean="0"/>
                    </a:p>
                  </a:txBody>
                  <a:tcPr/>
                </a:tc>
              </a:tr>
            </a:tbl>
          </a:graphicData>
        </a:graphic>
      </p:graphicFrame>
      <p:sp>
        <p:nvSpPr>
          <p:cNvPr id="6" name="4 Título"/>
          <p:cNvSpPr txBox="1">
            <a:spLocks/>
          </p:cNvSpPr>
          <p:nvPr/>
        </p:nvSpPr>
        <p:spPr>
          <a:xfrm>
            <a:off x="395536" y="228600"/>
            <a:ext cx="8280300" cy="968152"/>
          </a:xfrm>
          <a:prstGeom prst="rect">
            <a:avLst/>
          </a:prstGeom>
          <a:solidFill>
            <a:schemeClr val="accent2"/>
          </a:soli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anchor="ctr">
            <a:noAutofit/>
          </a:bodyPr>
          <a:lstStyle>
            <a:lvl1pPr algn="l" rtl="0" eaLnBrk="1" latinLnBrk="0" hangingPunct="1">
              <a:spcBef>
                <a:spcPct val="0"/>
              </a:spcBef>
              <a:buNone/>
              <a:defRPr kumimoji="0"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buSzPct val="98000"/>
            </a:pPr>
            <a:r>
              <a:rPr lang="es-AR" sz="2800" b="1" dirty="0" smtClean="0">
                <a:solidFill>
                  <a:schemeClr val="bg1"/>
                </a:solidFill>
              </a:rPr>
              <a:t>¿Qué permite tener una Sistema de información compartido? </a:t>
            </a:r>
            <a:endParaRPr lang="es-AR" sz="2800" b="1" dirty="0">
              <a:solidFill>
                <a:schemeClr val="bg1"/>
              </a:solidFill>
            </a:endParaRPr>
          </a:p>
        </p:txBody>
      </p:sp>
    </p:spTree>
    <p:extLst>
      <p:ext uri="{BB962C8B-B14F-4D97-AF65-F5344CB8AC3E}">
        <p14:creationId xmlns:p14="http://schemas.microsoft.com/office/powerpoint/2010/main" xmlns="" val="305352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228600"/>
            <a:ext cx="8137153" cy="125618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lgn="ctr"/>
            <a:r>
              <a:rPr lang="es-MX" sz="2800" b="1" dirty="0" smtClean="0">
                <a:solidFill>
                  <a:schemeClr val="bg1"/>
                </a:solidFill>
              </a:rPr>
              <a:t>¿Cuáles son los componentes del Sistema de </a:t>
            </a:r>
            <a:r>
              <a:rPr lang="es-MX" sz="2800" b="1" dirty="0">
                <a:solidFill>
                  <a:schemeClr val="bg1"/>
                </a:solidFill>
              </a:rPr>
              <a:t>Información </a:t>
            </a:r>
            <a:r>
              <a:rPr lang="es-MX" sz="2800" b="1" dirty="0" smtClean="0">
                <a:solidFill>
                  <a:schemeClr val="bg1"/>
                </a:solidFill>
              </a:rPr>
              <a:t>Académica </a:t>
            </a:r>
            <a:r>
              <a:rPr lang="es-MX" sz="2800" b="1" dirty="0">
                <a:solidFill>
                  <a:schemeClr val="bg1"/>
                </a:solidFill>
              </a:rPr>
              <a:t>de la </a:t>
            </a:r>
            <a:r>
              <a:rPr lang="es-MX" sz="2800" b="1" dirty="0" smtClean="0">
                <a:solidFill>
                  <a:schemeClr val="bg1"/>
                </a:solidFill>
              </a:rPr>
              <a:t>RUNCOB?</a:t>
            </a:r>
            <a:endParaRPr lang="es-AR" sz="2800" b="1" dirty="0">
              <a:solidFill>
                <a:schemeClr val="bg1"/>
              </a:solidFill>
            </a:endParaRPr>
          </a:p>
        </p:txBody>
      </p:sp>
      <p:pic>
        <p:nvPicPr>
          <p:cNvPr id="9" name="Picture 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21615" y="5716484"/>
            <a:ext cx="1019153" cy="1016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2015716" y="1706032"/>
            <a:ext cx="4824536" cy="193899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MX" sz="2000" dirty="0" smtClean="0">
                <a:solidFill>
                  <a:schemeClr val="tx1"/>
                </a:solidFill>
              </a:rPr>
              <a:t>BASE DE OFERTA </a:t>
            </a:r>
            <a:r>
              <a:rPr lang="es-MX" sz="2000" dirty="0">
                <a:solidFill>
                  <a:schemeClr val="tx1"/>
                </a:solidFill>
              </a:rPr>
              <a:t>ACADÉMICA, MATRÍCULA Y EGRESADOS</a:t>
            </a:r>
            <a:endParaRPr lang="es-AR" sz="2000" dirty="0">
              <a:solidFill>
                <a:schemeClr val="tx1"/>
              </a:solidFill>
            </a:endParaRPr>
          </a:p>
          <a:p>
            <a:pPr lvl="0" algn="ctr"/>
            <a:r>
              <a:rPr lang="es-MX" sz="2000" dirty="0" smtClean="0">
                <a:solidFill>
                  <a:schemeClr val="tx1"/>
                </a:solidFill>
              </a:rPr>
              <a:t>de las </a:t>
            </a:r>
            <a:r>
              <a:rPr lang="es-MX" sz="2000" dirty="0">
                <a:solidFill>
                  <a:schemeClr val="tx1"/>
                </a:solidFill>
              </a:rPr>
              <a:t>universidades de la </a:t>
            </a:r>
            <a:r>
              <a:rPr lang="es-MX" sz="2000" dirty="0" err="1" smtClean="0">
                <a:solidFill>
                  <a:schemeClr val="tx1"/>
                </a:solidFill>
              </a:rPr>
              <a:t>RUNCoB</a:t>
            </a:r>
            <a:r>
              <a:rPr lang="es-MX" sz="2000" dirty="0" smtClean="0">
                <a:solidFill>
                  <a:schemeClr val="tx1"/>
                </a:solidFill>
              </a:rPr>
              <a:t> Actualizable anualmente</a:t>
            </a:r>
          </a:p>
          <a:p>
            <a:pPr lvl="0" algn="ctr"/>
            <a:r>
              <a:rPr lang="es-MX" sz="2000" dirty="0" smtClean="0">
                <a:solidFill>
                  <a:schemeClr val="tx1"/>
                </a:solidFill>
              </a:rPr>
              <a:t>con datos ya existentes (Araucano) y otros construidos especialmente </a:t>
            </a:r>
            <a:endParaRPr lang="es-AR" sz="2000" dirty="0">
              <a:solidFill>
                <a:schemeClr val="tx1"/>
              </a:solidFill>
            </a:endParaRPr>
          </a:p>
        </p:txBody>
      </p:sp>
      <p:sp>
        <p:nvSpPr>
          <p:cNvPr id="4" name="3 CuadroTexto"/>
          <p:cNvSpPr txBox="1"/>
          <p:nvPr/>
        </p:nvSpPr>
        <p:spPr>
          <a:xfrm>
            <a:off x="5006971" y="4393045"/>
            <a:ext cx="2714644" cy="132343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s-MX" sz="2000" dirty="0" smtClean="0">
                <a:solidFill>
                  <a:schemeClr val="tx1"/>
                </a:solidFill>
              </a:rPr>
              <a:t>Informes sobre temas específicos de la Oferta académica, </a:t>
            </a:r>
            <a:r>
              <a:rPr lang="es-MX" sz="2000" dirty="0">
                <a:solidFill>
                  <a:schemeClr val="tx1"/>
                </a:solidFill>
              </a:rPr>
              <a:t>Estudiantes y Egresados  </a:t>
            </a:r>
            <a:endParaRPr lang="es-MX" sz="2000" dirty="0" smtClean="0">
              <a:solidFill>
                <a:schemeClr val="tx1"/>
              </a:solidFill>
            </a:endParaRPr>
          </a:p>
        </p:txBody>
      </p:sp>
      <p:sp>
        <p:nvSpPr>
          <p:cNvPr id="6" name="5 CuadroTexto"/>
          <p:cNvSpPr txBox="1"/>
          <p:nvPr/>
        </p:nvSpPr>
        <p:spPr>
          <a:xfrm>
            <a:off x="1197422" y="4365104"/>
            <a:ext cx="2628057" cy="1323439"/>
          </a:xfrm>
          <a:prstGeom prst="rect">
            <a:avLst/>
          </a:prstGeom>
          <a:solidFill>
            <a:schemeClr val="accent4"/>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MX" sz="2000" dirty="0" smtClean="0"/>
              <a:t>Información “mapeada” a </a:t>
            </a:r>
            <a:r>
              <a:rPr lang="es-MX" sz="2000" dirty="0"/>
              <a:t>través del Sistema de Información </a:t>
            </a:r>
            <a:r>
              <a:rPr lang="es-MX" sz="2000" dirty="0" smtClean="0"/>
              <a:t>Geo-Referencial  (GIS) </a:t>
            </a:r>
            <a:endParaRPr lang="es-AR" sz="2000" dirty="0"/>
          </a:p>
        </p:txBody>
      </p:sp>
      <p:sp>
        <p:nvSpPr>
          <p:cNvPr id="24" name="23 Flecha abajo"/>
          <p:cNvSpPr/>
          <p:nvPr/>
        </p:nvSpPr>
        <p:spPr>
          <a:xfrm>
            <a:off x="2699792" y="3645024"/>
            <a:ext cx="648072" cy="695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24 Flecha abajo"/>
          <p:cNvSpPr/>
          <p:nvPr/>
        </p:nvSpPr>
        <p:spPr>
          <a:xfrm>
            <a:off x="5624171" y="3645024"/>
            <a:ext cx="702078" cy="720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Flecha derecha"/>
          <p:cNvSpPr/>
          <p:nvPr/>
        </p:nvSpPr>
        <p:spPr>
          <a:xfrm>
            <a:off x="4117288" y="4653136"/>
            <a:ext cx="6213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xmlns="" val="395602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
          </p:nvPr>
        </p:nvSpPr>
        <p:spPr>
          <a:xfrm>
            <a:off x="722525" y="2420888"/>
            <a:ext cx="8151440" cy="275652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s-MX" dirty="0" smtClean="0"/>
              <a:t>El Mapeo de la información permite </a:t>
            </a:r>
            <a:r>
              <a:rPr lang="es-MX" dirty="0"/>
              <a:t>otro tipo de </a:t>
            </a:r>
            <a:r>
              <a:rPr lang="es-MX" dirty="0" smtClean="0"/>
              <a:t>lectura de </a:t>
            </a:r>
            <a:r>
              <a:rPr lang="es-MX" dirty="0"/>
              <a:t>la información a través del análisis de </a:t>
            </a:r>
            <a:r>
              <a:rPr lang="es-MX" dirty="0" smtClean="0"/>
              <a:t>la ubicación, las superposiciones </a:t>
            </a:r>
            <a:r>
              <a:rPr lang="es-MX" dirty="0"/>
              <a:t>espaciales, concentración o dispersión </a:t>
            </a:r>
            <a:r>
              <a:rPr lang="es-MX" dirty="0" smtClean="0"/>
              <a:t>de las carreras, la población, los estudiantes y egresados. </a:t>
            </a:r>
            <a:endParaRPr lang="es-MX" dirty="0"/>
          </a:p>
          <a:p>
            <a:endParaRPr lang="es-AR" dirty="0"/>
          </a:p>
        </p:txBody>
      </p:sp>
      <p:sp>
        <p:nvSpPr>
          <p:cNvPr id="4" name="4 Título"/>
          <p:cNvSpPr>
            <a:spLocks noGrp="1"/>
          </p:cNvSpPr>
          <p:nvPr>
            <p:ph type="title"/>
          </p:nvPr>
        </p:nvSpPr>
        <p:spPr>
          <a:xfrm>
            <a:off x="395536" y="228600"/>
            <a:ext cx="8280300" cy="96815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lgn="ctr"/>
            <a:r>
              <a:rPr lang="es-MX" sz="3200" b="1" dirty="0" smtClean="0"/>
              <a:t>¿Por qué “mapear” la información? </a:t>
            </a:r>
            <a:endParaRPr lang="es-AR"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12360" y="5589240"/>
            <a:ext cx="10795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Flecha abajo"/>
          <p:cNvSpPr/>
          <p:nvPr/>
        </p:nvSpPr>
        <p:spPr>
          <a:xfrm>
            <a:off x="3995936" y="1268760"/>
            <a:ext cx="122413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xmlns="" val="2256811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2748</TotalTime>
  <Words>4073</Words>
  <Application>Microsoft Office PowerPoint</Application>
  <PresentationFormat>Presentación en pantalla (4:3)</PresentationFormat>
  <Paragraphs>1101</Paragraphs>
  <Slides>54</Slides>
  <Notes>2</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Intermedio</vt:lpstr>
      <vt:lpstr>subcomisión de información académica</vt:lpstr>
      <vt:lpstr>Propósitos generales  de la Subcomisión</vt:lpstr>
      <vt:lpstr>Participan en la Subcomisión de información Académica 10 Universidades</vt:lpstr>
      <vt:lpstr>Propósitos generales  de la Subcomisión</vt:lpstr>
      <vt:lpstr>Proyecto 1  </vt:lpstr>
      <vt:lpstr>¿Por qué un Sistema de Información de la RUNCOB sobre Oferta Académica, Estudiantes y Egresados?</vt:lpstr>
      <vt:lpstr>Diapositiva 7</vt:lpstr>
      <vt:lpstr>¿Cuáles son los componentes del Sistema de Información Académica de la RUNCOB?</vt:lpstr>
      <vt:lpstr>¿Por qué “mapear” la información? </vt:lpstr>
      <vt:lpstr>Algunos adelantos de resultados</vt:lpstr>
      <vt:lpstr>Títulos, Estudiantes y Egresados de Pregrado y Grado en la Región Metropolitana, año 2012</vt:lpstr>
      <vt:lpstr>Presencia de la RUNCoB en la Región Metropolitana. Universidades Nacionales  y Privadas.  Carreras de Pregrado y Grado. Año 2012</vt:lpstr>
      <vt:lpstr>Presencia de la RUNCOB en la Región Metropolitana. Universidades Nacionales.  Carreras de Pregrado y Grado. Año 2012</vt:lpstr>
      <vt:lpstr>Análisis de la Base de Oferta</vt:lpstr>
      <vt:lpstr>¿Qué información permite obtener? </vt:lpstr>
      <vt:lpstr>¿Qué información permite obtener? </vt:lpstr>
      <vt:lpstr>¿Qué información permite obtener? </vt:lpstr>
      <vt:lpstr>¿Qué preguntas permite responder? Algunos ejemplos…</vt:lpstr>
      <vt:lpstr>Las universidades de la RUNCOB en números. Año 2012</vt:lpstr>
      <vt:lpstr>Las Ramas</vt:lpstr>
      <vt:lpstr>Las zonas</vt:lpstr>
      <vt:lpstr> Distribución porcentual de Carreras, Estudiantes y Egresados según rama de conocimiento. Carreras de Pregrado y  Grado. Año 2012  </vt:lpstr>
      <vt:lpstr> Distribución porcentual de Carreras por Rama según zona. Carreras de Pregrado y  Grado. Año 2012  </vt:lpstr>
      <vt:lpstr>Destacados en cada Rama</vt:lpstr>
      <vt:lpstr> Ciencias Aplicadas </vt:lpstr>
      <vt:lpstr>Diversificación de carreras y títulos dentro de la Rama</vt:lpstr>
      <vt:lpstr>Disciplinas: presencias y ausencias</vt:lpstr>
      <vt:lpstr>Ingeniería, Informática e Industrias: las disciplinas con mayor matrícula y egresados</vt:lpstr>
      <vt:lpstr>Diapositiva 29</vt:lpstr>
      <vt:lpstr>Ciencias Básicas</vt:lpstr>
      <vt:lpstr>Rama Ciencias Básicas</vt:lpstr>
      <vt:lpstr>Diapositiva 32</vt:lpstr>
      <vt:lpstr> Ciencias de la Salud </vt:lpstr>
      <vt:lpstr> Ciencias de la Salud </vt:lpstr>
      <vt:lpstr> Ciencias de la Salud </vt:lpstr>
      <vt:lpstr> Ciencias de la Salud </vt:lpstr>
      <vt:lpstr>Ciencias Humanas</vt:lpstr>
      <vt:lpstr> Ciencias Humanas </vt:lpstr>
      <vt:lpstr>Diapositiva 39</vt:lpstr>
      <vt:lpstr>Diapositiva 40</vt:lpstr>
      <vt:lpstr>Diapositiva 41</vt:lpstr>
      <vt:lpstr>Ciencias Sociales</vt:lpstr>
      <vt:lpstr>En las Universidades de la RUNCoB predominan las carreras de la rama de Ciencias Sociales</vt:lpstr>
      <vt:lpstr>Ciencias Sociales: es la rama que predomina en en todas las zonas</vt:lpstr>
      <vt:lpstr>Carreras y alumnos de las disciplinas de la rama Ciencias Sociales</vt:lpstr>
      <vt:lpstr> Economía y Administración la disciplina más ofertada y demanda de la rama   </vt:lpstr>
      <vt:lpstr>Derecho: una pequeña oferta de gran atractivo</vt:lpstr>
      <vt:lpstr>Diapositiva 48</vt:lpstr>
      <vt:lpstr>Diapositiva 49</vt:lpstr>
      <vt:lpstr>ANEXO</vt:lpstr>
      <vt:lpstr>Cuadros que no van en la presentación</vt:lpstr>
      <vt:lpstr>Oferta, estudiantes y egresados por Rama de conocimiento. Carreras de Pregrado y Grado de la RUNCOB. Año 2012</vt:lpstr>
      <vt:lpstr>Oferta, estudiantes y egresados por Nivel. Carreras de Pregrado y Grado de Universidades Nacionales. Año 2012</vt:lpstr>
      <vt:lpstr>% de Títulos, Estudiantes y Egresados de Pregrado y Grado en la Región Metropolitana por tipo de gestión, Total Instituciones, año 2012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dc:creator>
  <cp:lastModifiedBy>Esteban</cp:lastModifiedBy>
  <cp:revision>263</cp:revision>
  <cp:lastPrinted>2014-11-12T00:20:53Z</cp:lastPrinted>
  <dcterms:created xsi:type="dcterms:W3CDTF">2011-11-10T20:11:02Z</dcterms:created>
  <dcterms:modified xsi:type="dcterms:W3CDTF">2015-05-05T22:14:31Z</dcterms:modified>
</cp:coreProperties>
</file>